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0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59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8BCE51-E1D6-438B-B351-556345099DA7}" v="3" dt="2021-04-21T15:28:22.9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7" autoAdjust="0"/>
    <p:restoredTop sz="94660"/>
  </p:normalViewPr>
  <p:slideViewPr>
    <p:cSldViewPr snapToGrid="0">
      <p:cViewPr varScale="1">
        <p:scale>
          <a:sx n="86" d="100"/>
          <a:sy n="86" d="100"/>
        </p:scale>
        <p:origin x="32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zanska20@gmail.com" userId="f3c1d24b9fddbb73" providerId="LiveId" clId="{A88BCE51-E1D6-438B-B351-556345099DA7}"/>
    <pc:docChg chg="undo redo custSel addSld delSld modSld">
      <pc:chgData name="sozanska20@gmail.com" userId="f3c1d24b9fddbb73" providerId="LiveId" clId="{A88BCE51-E1D6-438B-B351-556345099DA7}" dt="2021-04-22T06:46:27.902" v="265" actId="14100"/>
      <pc:docMkLst>
        <pc:docMk/>
      </pc:docMkLst>
      <pc:sldChg chg="modSp mod">
        <pc:chgData name="sozanska20@gmail.com" userId="f3c1d24b9fddbb73" providerId="LiveId" clId="{A88BCE51-E1D6-438B-B351-556345099DA7}" dt="2021-04-21T15:17:32.433" v="3" actId="27636"/>
        <pc:sldMkLst>
          <pc:docMk/>
          <pc:sldMk cId="1023682950" sldId="257"/>
        </pc:sldMkLst>
        <pc:spChg chg="mod">
          <ac:chgData name="sozanska20@gmail.com" userId="f3c1d24b9fddbb73" providerId="LiveId" clId="{A88BCE51-E1D6-438B-B351-556345099DA7}" dt="2021-04-21T15:17:32.433" v="3" actId="27636"/>
          <ac:spMkLst>
            <pc:docMk/>
            <pc:sldMk cId="1023682950" sldId="257"/>
            <ac:spMk id="3" creationId="{1CEDB594-3DD3-42BB-A841-9112C1F27215}"/>
          </ac:spMkLst>
        </pc:spChg>
      </pc:sldChg>
      <pc:sldChg chg="modSp mod">
        <pc:chgData name="sozanska20@gmail.com" userId="f3c1d24b9fddbb73" providerId="LiveId" clId="{A88BCE51-E1D6-438B-B351-556345099DA7}" dt="2021-04-21T15:17:45.417" v="4" actId="113"/>
        <pc:sldMkLst>
          <pc:docMk/>
          <pc:sldMk cId="1014192123" sldId="258"/>
        </pc:sldMkLst>
        <pc:spChg chg="mod">
          <ac:chgData name="sozanska20@gmail.com" userId="f3c1d24b9fddbb73" providerId="LiveId" clId="{A88BCE51-E1D6-438B-B351-556345099DA7}" dt="2021-04-21T15:17:45.417" v="4" actId="113"/>
          <ac:spMkLst>
            <pc:docMk/>
            <pc:sldMk cId="1014192123" sldId="258"/>
            <ac:spMk id="3" creationId="{D8D07FDC-BD29-4351-8CC5-D54C6A9F9229}"/>
          </ac:spMkLst>
        </pc:spChg>
      </pc:sldChg>
      <pc:sldChg chg="modSp mod">
        <pc:chgData name="sozanska20@gmail.com" userId="f3c1d24b9fddbb73" providerId="LiveId" clId="{A88BCE51-E1D6-438B-B351-556345099DA7}" dt="2021-04-21T15:21:56.806" v="28" actId="20577"/>
        <pc:sldMkLst>
          <pc:docMk/>
          <pc:sldMk cId="1188510037" sldId="259"/>
        </pc:sldMkLst>
        <pc:spChg chg="mod">
          <ac:chgData name="sozanska20@gmail.com" userId="f3c1d24b9fddbb73" providerId="LiveId" clId="{A88BCE51-E1D6-438B-B351-556345099DA7}" dt="2021-04-21T15:21:56.806" v="28" actId="20577"/>
          <ac:spMkLst>
            <pc:docMk/>
            <pc:sldMk cId="1188510037" sldId="259"/>
            <ac:spMk id="3" creationId="{1EAD0D68-E30F-42A3-9AEA-D3B87BC48FC0}"/>
          </ac:spMkLst>
        </pc:spChg>
      </pc:sldChg>
      <pc:sldChg chg="modSp mod">
        <pc:chgData name="sozanska20@gmail.com" userId="f3c1d24b9fddbb73" providerId="LiveId" clId="{A88BCE51-E1D6-438B-B351-556345099DA7}" dt="2021-04-21T15:17:58.248" v="6" actId="27636"/>
        <pc:sldMkLst>
          <pc:docMk/>
          <pc:sldMk cId="4109050310" sldId="260"/>
        </pc:sldMkLst>
        <pc:spChg chg="mod">
          <ac:chgData name="sozanska20@gmail.com" userId="f3c1d24b9fddbb73" providerId="LiveId" clId="{A88BCE51-E1D6-438B-B351-556345099DA7}" dt="2021-04-21T15:17:58.248" v="6" actId="27636"/>
          <ac:spMkLst>
            <pc:docMk/>
            <pc:sldMk cId="4109050310" sldId="260"/>
            <ac:spMk id="3" creationId="{C36C025A-A630-4805-825E-C7A2D3863648}"/>
          </ac:spMkLst>
        </pc:spChg>
      </pc:sldChg>
      <pc:sldChg chg="modSp mod">
        <pc:chgData name="sozanska20@gmail.com" userId="f3c1d24b9fddbb73" providerId="LiveId" clId="{A88BCE51-E1D6-438B-B351-556345099DA7}" dt="2021-04-21T15:18:28.511" v="23" actId="20577"/>
        <pc:sldMkLst>
          <pc:docMk/>
          <pc:sldMk cId="3752066740" sldId="262"/>
        </pc:sldMkLst>
        <pc:spChg chg="mod">
          <ac:chgData name="sozanska20@gmail.com" userId="f3c1d24b9fddbb73" providerId="LiveId" clId="{A88BCE51-E1D6-438B-B351-556345099DA7}" dt="2021-04-21T15:18:28.511" v="23" actId="20577"/>
          <ac:spMkLst>
            <pc:docMk/>
            <pc:sldMk cId="3752066740" sldId="262"/>
            <ac:spMk id="6" creationId="{4AB7876D-5CF4-44BF-89C4-9370D3B42F86}"/>
          </ac:spMkLst>
        </pc:spChg>
      </pc:sldChg>
      <pc:sldChg chg="modSp mod">
        <pc:chgData name="sozanska20@gmail.com" userId="f3c1d24b9fddbb73" providerId="LiveId" clId="{A88BCE51-E1D6-438B-B351-556345099DA7}" dt="2021-04-21T15:20:42.027" v="26" actId="115"/>
        <pc:sldMkLst>
          <pc:docMk/>
          <pc:sldMk cId="4293598324" sldId="264"/>
        </pc:sldMkLst>
        <pc:spChg chg="mod">
          <ac:chgData name="sozanska20@gmail.com" userId="f3c1d24b9fddbb73" providerId="LiveId" clId="{A88BCE51-E1D6-438B-B351-556345099DA7}" dt="2021-04-21T15:20:42.027" v="26" actId="115"/>
          <ac:spMkLst>
            <pc:docMk/>
            <pc:sldMk cId="4293598324" sldId="264"/>
            <ac:spMk id="6" creationId="{EA109A1D-C21A-4E5C-A6F3-04B08CEC1E44}"/>
          </ac:spMkLst>
        </pc:spChg>
      </pc:sldChg>
      <pc:sldChg chg="modSp mod">
        <pc:chgData name="sozanska20@gmail.com" userId="f3c1d24b9fddbb73" providerId="LiveId" clId="{A88BCE51-E1D6-438B-B351-556345099DA7}" dt="2021-04-21T15:21:07.946" v="27" actId="1076"/>
        <pc:sldMkLst>
          <pc:docMk/>
          <pc:sldMk cId="1926625992" sldId="265"/>
        </pc:sldMkLst>
        <pc:spChg chg="mod">
          <ac:chgData name="sozanska20@gmail.com" userId="f3c1d24b9fddbb73" providerId="LiveId" clId="{A88BCE51-E1D6-438B-B351-556345099DA7}" dt="2021-04-21T15:21:07.946" v="27" actId="1076"/>
          <ac:spMkLst>
            <pc:docMk/>
            <pc:sldMk cId="1926625992" sldId="265"/>
            <ac:spMk id="3" creationId="{BDB3CB99-6E50-44D5-8D32-9D8AC0FCC0B9}"/>
          </ac:spMkLst>
        </pc:spChg>
      </pc:sldChg>
      <pc:sldChg chg="modSp mod">
        <pc:chgData name="sozanska20@gmail.com" userId="f3c1d24b9fddbb73" providerId="LiveId" clId="{A88BCE51-E1D6-438B-B351-556345099DA7}" dt="2021-04-21T15:22:35.776" v="30" actId="20577"/>
        <pc:sldMkLst>
          <pc:docMk/>
          <pc:sldMk cId="2150774865" sldId="266"/>
        </pc:sldMkLst>
        <pc:spChg chg="mod">
          <ac:chgData name="sozanska20@gmail.com" userId="f3c1d24b9fddbb73" providerId="LiveId" clId="{A88BCE51-E1D6-438B-B351-556345099DA7}" dt="2021-04-21T15:22:35.776" v="30" actId="20577"/>
          <ac:spMkLst>
            <pc:docMk/>
            <pc:sldMk cId="2150774865" sldId="266"/>
            <ac:spMk id="3" creationId="{561AFF8F-8BAC-43FC-B58C-EBB72B06F675}"/>
          </ac:spMkLst>
        </pc:spChg>
      </pc:sldChg>
      <pc:sldChg chg="modSp mod">
        <pc:chgData name="sozanska20@gmail.com" userId="f3c1d24b9fddbb73" providerId="LiveId" clId="{A88BCE51-E1D6-438B-B351-556345099DA7}" dt="2021-04-22T06:35:55.849" v="130" actId="5793"/>
        <pc:sldMkLst>
          <pc:docMk/>
          <pc:sldMk cId="320425804" sldId="269"/>
        </pc:sldMkLst>
        <pc:spChg chg="mod">
          <ac:chgData name="sozanska20@gmail.com" userId="f3c1d24b9fddbb73" providerId="LiveId" clId="{A88BCE51-E1D6-438B-B351-556345099DA7}" dt="2021-04-22T06:35:46.079" v="126" actId="20577"/>
          <ac:spMkLst>
            <pc:docMk/>
            <pc:sldMk cId="320425804" sldId="269"/>
            <ac:spMk id="2" creationId="{800C3428-032E-49C4-B339-305B57F8F7B1}"/>
          </ac:spMkLst>
        </pc:spChg>
        <pc:spChg chg="mod">
          <ac:chgData name="sozanska20@gmail.com" userId="f3c1d24b9fddbb73" providerId="LiveId" clId="{A88BCE51-E1D6-438B-B351-556345099DA7}" dt="2021-04-22T06:35:55.849" v="130" actId="5793"/>
          <ac:spMkLst>
            <pc:docMk/>
            <pc:sldMk cId="320425804" sldId="269"/>
            <ac:spMk id="3" creationId="{397F36B3-9A91-4D1E-AB4E-25B4E52C29EB}"/>
          </ac:spMkLst>
        </pc:spChg>
      </pc:sldChg>
      <pc:sldChg chg="modSp new mod">
        <pc:chgData name="sozanska20@gmail.com" userId="f3c1d24b9fddbb73" providerId="LiveId" clId="{A88BCE51-E1D6-438B-B351-556345099DA7}" dt="2021-04-22T06:46:27.902" v="265" actId="14100"/>
        <pc:sldMkLst>
          <pc:docMk/>
          <pc:sldMk cId="1933498296" sldId="270"/>
        </pc:sldMkLst>
        <pc:spChg chg="mod">
          <ac:chgData name="sozanska20@gmail.com" userId="f3c1d24b9fddbb73" providerId="LiveId" clId="{A88BCE51-E1D6-438B-B351-556345099DA7}" dt="2021-04-22T06:46:27.902" v="265" actId="14100"/>
          <ac:spMkLst>
            <pc:docMk/>
            <pc:sldMk cId="1933498296" sldId="270"/>
            <ac:spMk id="2" creationId="{87F1A6F5-1CE3-4FAE-805B-FAAE19891046}"/>
          </ac:spMkLst>
        </pc:spChg>
        <pc:spChg chg="mod">
          <ac:chgData name="sozanska20@gmail.com" userId="f3c1d24b9fddbb73" providerId="LiveId" clId="{A88BCE51-E1D6-438B-B351-556345099DA7}" dt="2021-04-22T06:46:23.276" v="264" actId="2711"/>
          <ac:spMkLst>
            <pc:docMk/>
            <pc:sldMk cId="1933498296" sldId="270"/>
            <ac:spMk id="3" creationId="{C7D25FD2-0299-4C64-BB1E-419CF7747CAC}"/>
          </ac:spMkLst>
        </pc:spChg>
      </pc:sldChg>
      <pc:sldChg chg="modSp new del mod">
        <pc:chgData name="sozanska20@gmail.com" userId="f3c1d24b9fddbb73" providerId="LiveId" clId="{A88BCE51-E1D6-438B-B351-556345099DA7}" dt="2021-04-22T06:35:28.818" v="120" actId="2696"/>
        <pc:sldMkLst>
          <pc:docMk/>
          <pc:sldMk cId="4192205319" sldId="270"/>
        </pc:sldMkLst>
        <pc:spChg chg="mod">
          <ac:chgData name="sozanska20@gmail.com" userId="f3c1d24b9fddbb73" providerId="LiveId" clId="{A88BCE51-E1D6-438B-B351-556345099DA7}" dt="2021-04-21T15:24:45.293" v="62" actId="313"/>
          <ac:spMkLst>
            <pc:docMk/>
            <pc:sldMk cId="4192205319" sldId="270"/>
            <ac:spMk id="2" creationId="{FE941353-BE0A-4B00-83A6-455C1BCE3C3C}"/>
          </ac:spMkLst>
        </pc:spChg>
        <pc:spChg chg="mod">
          <ac:chgData name="sozanska20@gmail.com" userId="f3c1d24b9fddbb73" providerId="LiveId" clId="{A88BCE51-E1D6-438B-B351-556345099DA7}" dt="2021-04-21T15:26:11.148" v="84" actId="27636"/>
          <ac:spMkLst>
            <pc:docMk/>
            <pc:sldMk cId="4192205319" sldId="270"/>
            <ac:spMk id="3" creationId="{3BF1B46C-0A84-4165-9ECA-97E4848117DA}"/>
          </ac:spMkLst>
        </pc:spChg>
      </pc:sldChg>
      <pc:sldChg chg="modSp new del mod">
        <pc:chgData name="sozanska20@gmail.com" userId="f3c1d24b9fddbb73" providerId="LiveId" clId="{A88BCE51-E1D6-438B-B351-556345099DA7}" dt="2021-04-22T06:35:32.502" v="121" actId="2696"/>
        <pc:sldMkLst>
          <pc:docMk/>
          <pc:sldMk cId="4282095069" sldId="271"/>
        </pc:sldMkLst>
        <pc:spChg chg="mod">
          <ac:chgData name="sozanska20@gmail.com" userId="f3c1d24b9fddbb73" providerId="LiveId" clId="{A88BCE51-E1D6-438B-B351-556345099DA7}" dt="2021-04-21T15:25:53.239" v="79" actId="27636"/>
          <ac:spMkLst>
            <pc:docMk/>
            <pc:sldMk cId="4282095069" sldId="271"/>
            <ac:spMk id="2" creationId="{9CB5A440-CA4E-4DE9-9B59-46BCBCA250E6}"/>
          </ac:spMkLst>
        </pc:spChg>
        <pc:spChg chg="mod">
          <ac:chgData name="sozanska20@gmail.com" userId="f3c1d24b9fddbb73" providerId="LiveId" clId="{A88BCE51-E1D6-438B-B351-556345099DA7}" dt="2021-04-21T15:27:33.597" v="102" actId="27636"/>
          <ac:spMkLst>
            <pc:docMk/>
            <pc:sldMk cId="4282095069" sldId="271"/>
            <ac:spMk id="3" creationId="{ED8F5AE9-4688-4B15-832A-358F86521FAE}"/>
          </ac:spMkLst>
        </pc:spChg>
      </pc:sldChg>
      <pc:sldChg chg="modSp new del mod">
        <pc:chgData name="sozanska20@gmail.com" userId="f3c1d24b9fddbb73" providerId="LiveId" clId="{A88BCE51-E1D6-438B-B351-556345099DA7}" dt="2021-04-22T06:35:36.032" v="122" actId="2696"/>
        <pc:sldMkLst>
          <pc:docMk/>
          <pc:sldMk cId="2593376667" sldId="272"/>
        </pc:sldMkLst>
        <pc:spChg chg="mod">
          <ac:chgData name="sozanska20@gmail.com" userId="f3c1d24b9fddbb73" providerId="LiveId" clId="{A88BCE51-E1D6-438B-B351-556345099DA7}" dt="2021-04-21T15:27:44.480" v="105" actId="27636"/>
          <ac:spMkLst>
            <pc:docMk/>
            <pc:sldMk cId="2593376667" sldId="272"/>
            <ac:spMk id="2" creationId="{9A3C68B3-3D59-4CB7-B306-2735A6353A3E}"/>
          </ac:spMkLst>
        </pc:spChg>
        <pc:spChg chg="mod">
          <ac:chgData name="sozanska20@gmail.com" userId="f3c1d24b9fddbb73" providerId="LiveId" clId="{A88BCE51-E1D6-438B-B351-556345099DA7}" dt="2021-04-21T15:28:54.548" v="119" actId="255"/>
          <ac:spMkLst>
            <pc:docMk/>
            <pc:sldMk cId="2593376667" sldId="272"/>
            <ac:spMk id="3" creationId="{B526B5F7-579C-4469-AE7C-08CC620AC57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F1A6F5-1CE3-4FAE-805B-FAAE198910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1300786"/>
            <a:ext cx="8689976" cy="1575580"/>
          </a:xfrm>
        </p:spPr>
        <p:txBody>
          <a:bodyPr>
            <a:normAutofit/>
          </a:bodyPr>
          <a:lstStyle/>
          <a:p>
            <a:r>
              <a:rPr lang="pl-PL" sz="3600" dirty="0"/>
              <a:t>Higiena pracy głosem w ujęciu logopedy – terapeuty głosu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7D25FD2-0299-4C64-BB1E-419CF7747C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Część praktyczna</a:t>
            </a:r>
          </a:p>
        </p:txBody>
      </p:sp>
    </p:spTree>
    <p:extLst>
      <p:ext uri="{BB962C8B-B14F-4D97-AF65-F5344CB8AC3E}">
        <p14:creationId xmlns:p14="http://schemas.microsoft.com/office/powerpoint/2010/main" val="1933498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E93BC4-FFBC-4C18-8F98-A095BE404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48575"/>
            <a:ext cx="10364451" cy="976543"/>
          </a:xfrm>
        </p:spPr>
        <p:txBody>
          <a:bodyPr>
            <a:normAutofit/>
          </a:bodyPr>
          <a:lstStyle/>
          <a:p>
            <a:r>
              <a:rPr lang="pl-PL" sz="3000" b="1" dirty="0"/>
              <a:t>Elementy mobilizacji systemu żuchwowo-gnykowo-czaszkowego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B3CB99-6E50-44D5-8D32-9D8AC0FCC0B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56947" y="1127464"/>
            <a:ext cx="10363826" cy="5228948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pl-PL" sz="3100" dirty="0"/>
              <a:t>Mobilizacja jest bardzo bezpieczna dla pacjenta. Polega na „ugniataniu”, „rozluźnianiu” obszarów: </a:t>
            </a:r>
          </a:p>
          <a:p>
            <a:r>
              <a:rPr lang="pl-PL" sz="3100" dirty="0"/>
              <a:t>Mięśnia mostkowo-obojczykowo-sutkowego</a:t>
            </a:r>
          </a:p>
          <a:p>
            <a:r>
              <a:rPr lang="pl-PL" sz="3100" dirty="0"/>
              <a:t>Struktur podkrtaniowych</a:t>
            </a:r>
          </a:p>
          <a:p>
            <a:r>
              <a:rPr lang="pl-PL" sz="3100" dirty="0"/>
              <a:t>Okolic stawu skroniowo-żuchwowego</a:t>
            </a:r>
          </a:p>
          <a:p>
            <a:r>
              <a:rPr lang="pl-PL" sz="3100" dirty="0"/>
              <a:t>Obręczy barkowej</a:t>
            </a:r>
          </a:p>
          <a:p>
            <a:r>
              <a:rPr lang="pl-PL" sz="3100" dirty="0"/>
              <a:t>Obniżenia pozycji krtani – jeśli jest ona za wysoko</a:t>
            </a:r>
          </a:p>
          <a:p>
            <a:pPr marL="0" lvl="0" indent="0">
              <a:buNone/>
            </a:pPr>
            <a:r>
              <a:rPr lang="pl-PL" sz="3100" dirty="0"/>
              <a:t>Metoda ta polega na delikatnym „rolowaniu” i uciskaniu odpowiednich punktów. Gdy jest napięcie –    w uciskanej okolicy czujemy ból. </a:t>
            </a:r>
          </a:p>
          <a:p>
            <a:pPr marL="0" lvl="0" indent="0">
              <a:buNone/>
            </a:pPr>
            <a:r>
              <a:rPr lang="pl-PL" sz="3100" dirty="0"/>
              <a:t>Czekamy aż ból przejdzie… </a:t>
            </a:r>
            <a:r>
              <a:rPr lang="pl-PL" sz="3100" dirty="0">
                <a:sym typeface="Wingdings" panose="05000000000000000000" pitchFamily="2" charset="2"/>
              </a:rPr>
              <a:t> i kontynuujemy terapię.</a:t>
            </a:r>
          </a:p>
          <a:p>
            <a:pPr marL="0" lvl="0" indent="0">
              <a:buNone/>
            </a:pPr>
            <a:r>
              <a:rPr lang="pl-PL" sz="3100" dirty="0">
                <a:sym typeface="Wingdings" panose="05000000000000000000" pitchFamily="2" charset="2"/>
              </a:rPr>
              <a:t>Przykładowa </a:t>
            </a:r>
            <a:r>
              <a:rPr lang="pl-PL" sz="3100" u="sng" dirty="0">
                <a:sym typeface="Wingdings" panose="05000000000000000000" pitchFamily="2" charset="2"/>
              </a:rPr>
              <a:t>m</a:t>
            </a:r>
            <a:r>
              <a:rPr lang="pl-PL" sz="3100" u="sng" dirty="0"/>
              <a:t>obilizacja stawu skroniowo-żuchwowego</a:t>
            </a:r>
            <a:r>
              <a:rPr lang="pl-PL" sz="3100" dirty="0"/>
              <a:t> : </a:t>
            </a:r>
          </a:p>
          <a:p>
            <a:pPr lvl="0"/>
            <a:r>
              <a:rPr lang="pl-PL" sz="3100" dirty="0"/>
              <a:t>od dołu żuchwy,  w górę, w stronę czoła</a:t>
            </a:r>
          </a:p>
          <a:p>
            <a:pPr lvl="0"/>
            <a:r>
              <a:rPr lang="pl-PL" sz="3100" dirty="0"/>
              <a:t>od czoła, w dół, w stronę żuchwy, aż do krtani</a:t>
            </a:r>
          </a:p>
          <a:p>
            <a:pPr lvl="0"/>
            <a:r>
              <a:rPr lang="pl-PL" sz="3100" dirty="0"/>
              <a:t>od ucha w stronę nosa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26625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91D96B-0499-42A9-B654-159E8AF05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85996"/>
          </a:xfrm>
        </p:spPr>
        <p:txBody>
          <a:bodyPr/>
          <a:lstStyle/>
          <a:p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Ziewanie….. </a:t>
            </a:r>
            <a:r>
              <a:rPr lang="pl-PL" dirty="0">
                <a:sym typeface="Wingdings" pitchFamily="2" charset="2"/>
              </a:rPr>
              <a:t>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AD0D68-E30F-42A3-9AEA-D3B87BC48FC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28800"/>
            <a:ext cx="10707096" cy="3962399"/>
          </a:xfrm>
        </p:spPr>
        <p:txBody>
          <a:bodyPr/>
          <a:lstStyle/>
          <a:p>
            <a:pPr>
              <a:buNone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   Kolejną techniką fonacyjną stosowaną w  rehabilitacji głosu, a mającą na celu rozluźnienie  zbyt napiętych więzadeł głosowych, jest wprowadzanie fonacyjnej techniki „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ziewnej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”. </a:t>
            </a:r>
          </a:p>
          <a:p>
            <a:pPr>
              <a:buNone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   W ćwiczeniach fonacyjnych utrwalających tę technikę, dominują  głoski [l], [m], [j] realizowane wraz z samogłoskami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510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255474-B160-4131-9FF9-F88E37CDA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01910"/>
          </a:xfrm>
        </p:spPr>
        <p:txBody>
          <a:bodyPr/>
          <a:lstStyle/>
          <a:p>
            <a:r>
              <a:rPr lang="pl-PL" sz="3600" dirty="0"/>
              <a:t>Podsumowanie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1AFF8F-8BAC-43FC-B58C-EBB72B06F67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00326"/>
            <a:ext cx="10363826" cy="4864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sz="2100" dirty="0"/>
              <a:t>Dobór metod i środków stosowanych w rehabilitacji głosu jest bardzo indywidualny.  Wymaga konsultacji lekarza –foniatry, logopedy – terapeuty głosu, fizjoterapeuty, terapeuty manualnego, czasami psychoterapeuty, lekarza  - stomatologa! </a:t>
            </a:r>
          </a:p>
          <a:p>
            <a:pPr>
              <a:buNone/>
            </a:pPr>
            <a:endParaRPr lang="pl-PL" sz="2100" dirty="0"/>
          </a:p>
          <a:p>
            <a:pPr marL="0" indent="0">
              <a:buNone/>
            </a:pPr>
            <a:r>
              <a:rPr lang="pl-PL" sz="2100" u="sng" dirty="0"/>
              <a:t>Przypominam także o pewnych zasadach: </a:t>
            </a:r>
            <a:r>
              <a:rPr lang="pl-PL" sz="2100" dirty="0"/>
              <a:t> </a:t>
            </a:r>
          </a:p>
          <a:p>
            <a:pPr lvl="0"/>
            <a:r>
              <a:rPr lang="pl-PL" sz="2100" dirty="0"/>
              <a:t>Rozgrzewkę głosu wykonujemy przed każdym wysiłkiem głosowym i po nim!!! </a:t>
            </a:r>
          </a:p>
          <a:p>
            <a:pPr lvl="0"/>
            <a:r>
              <a:rPr lang="pl-PL" sz="2100" dirty="0"/>
              <a:t>Nie doprowadzamy do stanu permanentnego zmęczenia głosu</a:t>
            </a:r>
          </a:p>
          <a:p>
            <a:pPr lvl="0"/>
            <a:r>
              <a:rPr lang="pl-PL" sz="2100" dirty="0"/>
              <a:t>Do mówienia angażujemy bardzo: </a:t>
            </a:r>
            <a:r>
              <a:rPr lang="pl-PL" sz="2100" u="sng" dirty="0"/>
              <a:t>wargi, język, otwieramy buzię, nie napinamy brzucha</a:t>
            </a:r>
            <a:r>
              <a:rPr lang="pl-PL" sz="2100" dirty="0"/>
              <a:t>!!</a:t>
            </a:r>
          </a:p>
          <a:p>
            <a:pPr lvl="0"/>
            <a:r>
              <a:rPr lang="pl-PL" sz="2100" dirty="0"/>
              <a:t>Nie używamy mięśni zewnętrznych szyi!!!! ABSOLUTNIE!!! </a:t>
            </a:r>
          </a:p>
          <a:p>
            <a:pPr lvl="0"/>
            <a:r>
              <a:rPr lang="pl-PL" sz="2100" dirty="0"/>
              <a:t>Dbamy o kondycję fizyczną!!! Zawsze!!! </a:t>
            </a:r>
          </a:p>
          <a:p>
            <a:pPr lvl="0"/>
            <a:r>
              <a:rPr lang="pl-PL" sz="2100" dirty="0"/>
              <a:t>Dźwięk zawsze kierujemy przed siebie!!!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50774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C14297-6F1C-4264-BD64-356978316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748644"/>
          </a:xfrm>
        </p:spPr>
        <p:txBody>
          <a:bodyPr/>
          <a:lstStyle/>
          <a:p>
            <a:r>
              <a:rPr lang="pl-PL" sz="3600" b="1" dirty="0"/>
              <a:t>Terapia, terapia… a co dalej?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A432739-2F8C-4AA7-8531-F5A8C0A7261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367163"/>
            <a:ext cx="10363826" cy="48723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sz="2900" dirty="0">
                <a:latin typeface="Calibri" panose="020F0502020204030204" pitchFamily="34" charset="0"/>
                <a:cs typeface="Calibri" panose="020F0502020204030204" pitchFamily="34" charset="0"/>
              </a:rPr>
              <a:t>Niezbędna jest dbałość o prawidłową higiena i komfort głosu. Warto nauczyć się systematyczności w wykonywaniu ćwiczeń poprawiających emisję głosu, odpowiednio nawodnić organizm i nawilżyć narządy mowy. </a:t>
            </a:r>
          </a:p>
          <a:p>
            <a:r>
              <a:rPr lang="pl-PL" sz="2900" dirty="0">
                <a:latin typeface="Calibri" panose="020F0502020204030204" pitchFamily="34" charset="0"/>
                <a:cs typeface="Calibri" panose="020F0502020204030204" pitchFamily="34" charset="0"/>
              </a:rPr>
              <a:t>Popijać wodę podczas dłuższego czasu pracy głosem, np.. wypowiedzi/wykładów. </a:t>
            </a:r>
          </a:p>
          <a:p>
            <a:r>
              <a:rPr lang="pl-PL" sz="2900" dirty="0">
                <a:latin typeface="Calibri" panose="020F0502020204030204" pitchFamily="34" charset="0"/>
                <a:cs typeface="Calibri" panose="020F0502020204030204" pitchFamily="34" charset="0"/>
              </a:rPr>
              <a:t>Zadbać o prawidłowe nawilżenie powietrza i temperaturę w mieszkaniu, w miejscu pracy. </a:t>
            </a:r>
          </a:p>
          <a:p>
            <a:r>
              <a:rPr lang="pl-PL" sz="2900" dirty="0">
                <a:latin typeface="Calibri" panose="020F0502020204030204" pitchFamily="34" charset="0"/>
                <a:cs typeface="Calibri" panose="020F0502020204030204" pitchFamily="34" charset="0"/>
              </a:rPr>
              <a:t>Nie starać się „przekrzykiwać” hałas, ale przekonać słuchaczy do „słuchania”</a:t>
            </a:r>
          </a:p>
          <a:p>
            <a:r>
              <a:rPr lang="pl-PL" sz="2900" dirty="0">
                <a:latin typeface="Calibri" panose="020F0502020204030204" pitchFamily="34" charset="0"/>
                <a:cs typeface="Calibri" panose="020F0502020204030204" pitchFamily="34" charset="0"/>
              </a:rPr>
              <a:t>Dbać o właściwą dietę, ruch, postawę i pozytywne spojrzenie na świat! </a:t>
            </a:r>
          </a:p>
          <a:p>
            <a:r>
              <a:rPr lang="pl-PL" sz="2900" dirty="0">
                <a:latin typeface="Calibri" panose="020F0502020204030204" pitchFamily="34" charset="0"/>
                <a:cs typeface="Calibri" panose="020F0502020204030204" pitchFamily="34" charset="0"/>
              </a:rPr>
              <a:t>Podczas rozmowy w pomieszczeniach spróbować odizolować się od hałasu, poprzez zamknięcie okiem i drzwi. </a:t>
            </a:r>
          </a:p>
          <a:p>
            <a:r>
              <a:rPr lang="pl-PL" sz="2900" dirty="0">
                <a:latin typeface="Calibri" panose="020F0502020204030204" pitchFamily="34" charset="0"/>
                <a:cs typeface="Calibri" panose="020F0502020204030204" pitchFamily="34" charset="0"/>
              </a:rPr>
              <a:t>Zwracać uwagę na warunki, w jakich pracujemy i starać się je dostosować do naszych potrzeb, w miarę istniejących możliwości 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68016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A256CC-2A52-4585-BDBB-DE6F1E37C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 czym warto pamiętać pracując głosem?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51E7EC-324F-443A-8186-89D69C5A5A5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2800" u="sng" dirty="0"/>
              <a:t>O szacunku dla niego!!!! </a:t>
            </a:r>
          </a:p>
          <a:p>
            <a:pPr marL="0" indent="0" algn="ctr">
              <a:buNone/>
            </a:pPr>
            <a:endParaRPr lang="pl-PL" sz="2800" u="sng" dirty="0"/>
          </a:p>
          <a:p>
            <a:pPr marL="0" indent="0" algn="ctr">
              <a:buNone/>
            </a:pPr>
            <a:r>
              <a:rPr lang="pl-PL" sz="2800" dirty="0">
                <a:sym typeface="Wingdings" panose="05000000000000000000" pitchFamily="2" charset="2"/>
              </a:rPr>
              <a:t></a:t>
            </a:r>
            <a:endParaRPr lang="pl-PL" sz="2800" dirty="0"/>
          </a:p>
          <a:p>
            <a:pPr marL="0" indent="0" algn="ctr">
              <a:buNone/>
            </a:pPr>
            <a:r>
              <a:rPr lang="pl-PL" sz="2800" dirty="0"/>
              <a:t>Ale najważniejszy jest uśmiech i zadowolenie z życia!!!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9349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0C3428-032E-49C4-B339-305B57F8F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Dziękuję za uwagę! </a:t>
            </a:r>
            <a:r>
              <a:rPr lang="pl-PL" dirty="0">
                <a:sym typeface="Wingdings" panose="05000000000000000000" pitchFamily="2" charset="2"/>
              </a:rPr>
              <a:t>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97F36B3-9A91-4D1E-AB4E-25B4E52C29E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sz="32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pl-PL" sz="3200" b="1" i="1" dirty="0">
                <a:latin typeface="Calibri" panose="020F0502020204030204" pitchFamily="34" charset="0"/>
                <a:cs typeface="Calibri" panose="020F0502020204030204" pitchFamily="34" charset="0"/>
              </a:rPr>
              <a:t>Aleksandra Sozańska-Kut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0425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9">
            <a:extLst>
              <a:ext uri="{FF2B5EF4-FFF2-40B4-BE49-F238E27FC236}">
                <a16:creationId xmlns:a16="http://schemas.microsoft.com/office/drawing/2014/main" id="{A89E6C99-6E57-46FC-A20F-1BF15D9F3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Kolejność Ćwiczeń</a:t>
            </a:r>
          </a:p>
        </p:txBody>
      </p:sp>
      <p:sp>
        <p:nvSpPr>
          <p:cNvPr id="94" name="Symbol zastępczy zawartości 93">
            <a:extLst>
              <a:ext uri="{FF2B5EF4-FFF2-40B4-BE49-F238E27FC236}">
                <a16:creationId xmlns:a16="http://schemas.microsoft.com/office/drawing/2014/main" id="{9CD2B654-7126-40C7-A4E5-43C1792C52C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pl-PL" sz="2000" dirty="0"/>
              <a:t>Ćwiczenia oddechowe</a:t>
            </a:r>
          </a:p>
          <a:p>
            <a:pPr marL="514350" indent="-514350">
              <a:buAutoNum type="arabicPeriod"/>
            </a:pPr>
            <a:r>
              <a:rPr lang="pl-PL" sz="2000" dirty="0"/>
              <a:t>Ćwiczenia artykulacyjne</a:t>
            </a:r>
          </a:p>
          <a:p>
            <a:pPr marL="514350" indent="-514350">
              <a:buAutoNum type="arabicPeriod"/>
            </a:pPr>
            <a:r>
              <a:rPr lang="pl-PL" sz="2000" dirty="0"/>
              <a:t>Ćwiczenia fonacyjne</a:t>
            </a:r>
          </a:p>
          <a:p>
            <a:pPr marL="0" indent="0">
              <a:buNone/>
            </a:pPr>
            <a:endParaRPr lang="pl-PL" sz="2000" dirty="0"/>
          </a:p>
          <a:p>
            <a:pPr marL="0" indent="0" algn="ctr">
              <a:buNone/>
            </a:pPr>
            <a:r>
              <a:rPr lang="pl-PL" sz="2000" dirty="0"/>
              <a:t>Ćwiczenia zawsze wykonujemy bazując na komforcie </a:t>
            </a:r>
          </a:p>
          <a:p>
            <a:pPr marL="0" indent="0" algn="ctr">
              <a:buNone/>
            </a:pPr>
            <a:r>
              <a:rPr lang="pl-PL" sz="2000" dirty="0"/>
              <a:t>oddechowo-artykulacyjno-fonacyjnym</a:t>
            </a:r>
          </a:p>
          <a:p>
            <a:pPr marL="0" indent="0" algn="ctr">
              <a:buNone/>
            </a:pPr>
            <a:endParaRPr lang="pl-PL" sz="2000" dirty="0"/>
          </a:p>
          <a:p>
            <a:pPr marL="0" indent="0" algn="ctr">
              <a:buNone/>
            </a:pPr>
            <a:r>
              <a:rPr lang="pl-PL" sz="2000" dirty="0"/>
              <a:t>Wszelkie zbędne napięcia i uczucie dyskomfortu może być informacją </a:t>
            </a:r>
          </a:p>
          <a:p>
            <a:pPr marL="0" indent="0" algn="ctr">
              <a:buNone/>
            </a:pPr>
            <a:r>
              <a:rPr lang="pl-PL" sz="2000" dirty="0"/>
              <a:t>o nieprawidłowościach emisyjnych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19001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1EEC77-719C-4036-9B16-B61ED88BE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/>
              <a:t>Ćwiczenia oddechowe – przykłady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CEDB594-3DD3-42BB-A841-9112C1F2721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88598"/>
            <a:ext cx="10363826" cy="452761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000" dirty="0"/>
              <a:t>zziajany piesek” – otwieramy buzię wystawiamy język – wykonujemy swobodne wdechy i wydechy, pamiętając o luźnym, elastycznym, ale nie spiętym brzuchu,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/>
              <a:t>S-s f-f- dość szybkie wypowiadanie na przemian głosek s-s f-f, następnie  s-f-s-f, a na koniec dwa krótkie </a:t>
            </a:r>
            <a:r>
              <a:rPr lang="pl-PL" sz="2000" dirty="0" err="1"/>
              <a:t>ssss</a:t>
            </a:r>
            <a:r>
              <a:rPr lang="pl-PL" sz="2000" dirty="0"/>
              <a:t> i długi wydech na głosce </a:t>
            </a:r>
            <a:r>
              <a:rPr lang="pl-PL" sz="2000" dirty="0" err="1"/>
              <a:t>fffffff</a:t>
            </a:r>
            <a:r>
              <a:rPr lang="pl-PL" sz="2000" dirty="0"/>
              <a:t>, czyli: s-s </a:t>
            </a:r>
            <a:r>
              <a:rPr lang="pl-PL" sz="2000" dirty="0" err="1"/>
              <a:t>ffff</a:t>
            </a:r>
            <a:r>
              <a:rPr lang="pl-PL" sz="2000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/>
              <a:t>Wypowiadanie bardzo wyraźnym szeptem sylab: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1900" dirty="0"/>
              <a:t>Czy-</a:t>
            </a:r>
            <a:r>
              <a:rPr lang="pl-PL" sz="1900" dirty="0" err="1"/>
              <a:t>ky</a:t>
            </a:r>
            <a:r>
              <a:rPr lang="pl-PL" sz="1900" dirty="0"/>
              <a:t>, czy-</a:t>
            </a:r>
            <a:r>
              <a:rPr lang="pl-PL" sz="1900" dirty="0" err="1"/>
              <a:t>ky</a:t>
            </a:r>
            <a:endParaRPr lang="pl-PL" sz="19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1900" dirty="0"/>
              <a:t>Ty-</a:t>
            </a:r>
            <a:r>
              <a:rPr lang="pl-PL" sz="1900" dirty="0" err="1"/>
              <a:t>ky</a:t>
            </a:r>
            <a:r>
              <a:rPr lang="pl-PL" sz="1900" dirty="0"/>
              <a:t>, ty-</a:t>
            </a:r>
            <a:r>
              <a:rPr lang="pl-PL" sz="1900" dirty="0" err="1"/>
              <a:t>ky</a:t>
            </a:r>
            <a:endParaRPr lang="pl-PL" sz="19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1900" dirty="0"/>
              <a:t>Tu-ku, tu-ku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1900" dirty="0"/>
              <a:t>Stuku-puku, stuku-puku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1900" dirty="0"/>
              <a:t>Puknę-puknę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1900" dirty="0" err="1"/>
              <a:t>Cy-ky</a:t>
            </a:r>
            <a:r>
              <a:rPr lang="pl-PL" sz="1900" dirty="0"/>
              <a:t> </a:t>
            </a:r>
            <a:r>
              <a:rPr lang="pl-PL" sz="1900" dirty="0" err="1"/>
              <a:t>cy-ky</a:t>
            </a:r>
            <a:endParaRPr lang="pl-PL" sz="1900" dirty="0"/>
          </a:p>
          <a:p>
            <a:pPr marL="457200" lvl="1" indent="0">
              <a:buNone/>
            </a:pPr>
            <a:r>
              <a:rPr lang="pl-PL" sz="1900" dirty="0"/>
              <a:t>Zaczynamy mówić najpierw powoli, bardzo wyraźnie, następnie zwiększamy tempo mówienia</a:t>
            </a:r>
            <a:r>
              <a:rPr lang="pl-PL" sz="1600" dirty="0"/>
              <a:t>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23682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5631E7-72D4-48EC-83A4-193954F0C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134" y="692458"/>
            <a:ext cx="10364451" cy="1592964"/>
          </a:xfrm>
        </p:spPr>
        <p:txBody>
          <a:bodyPr>
            <a:normAutofit/>
          </a:bodyPr>
          <a:lstStyle/>
          <a:p>
            <a:r>
              <a:rPr lang="pl-PL" sz="2400" b="1" dirty="0"/>
              <a:t>Ćwiczenia mięśni artykulacyjnych: warg, języka i żuchwy</a:t>
            </a:r>
            <a:br>
              <a:rPr lang="pl-PL" sz="2400" b="1" dirty="0"/>
            </a:br>
            <a:r>
              <a:rPr lang="pl-PL" sz="2400" dirty="0"/>
              <a:t>najlepiej wykonywać przed lustrem – by mieć kontrole nad tym, </a:t>
            </a:r>
            <a:br>
              <a:rPr lang="pl-PL" sz="2400" dirty="0"/>
            </a:br>
            <a:r>
              <a:rPr lang="pl-PL" sz="2400" dirty="0"/>
              <a:t>co i jak robimy! </a:t>
            </a:r>
            <a:r>
              <a:rPr lang="pl-PL" sz="2400" dirty="0">
                <a:sym typeface="Wingdings" panose="05000000000000000000" pitchFamily="2" charset="2"/>
              </a:rPr>
              <a:t></a:t>
            </a:r>
            <a:endParaRPr lang="pl-PL" sz="24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D07FDC-BD29-4351-8CC5-D54C6A9F922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79845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000" dirty="0"/>
              <a:t>Płynne otwieranie i zamykanie buzi [można położyć palec na brodzie, by mieć lepszą kontrole]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/>
              <a:t>„Ziewanie” z szeroko otwieraną buzią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/>
              <a:t>Bezdźwięczne wypowiadanie sylaby </a:t>
            </a:r>
            <a:r>
              <a:rPr lang="pl-PL" sz="2000" b="1" u="sng" dirty="0" err="1"/>
              <a:t>mła</a:t>
            </a:r>
            <a:r>
              <a:rPr lang="pl-PL" sz="2000" dirty="0"/>
              <a:t> [intensywnie pracując wargami]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/>
              <a:t>Kląskanie językiem. Można również dołączyć jednoczesne ruchy warg w różne strony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/>
              <a:t>Masowanie językiem dziąseł przy złączonych wargach,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/>
              <a:t>Wykonywanie złączonymi wargami ruchów w różne strony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/>
              <a:t>Cmokanie, wysuwanie języka i wykonywanie nim różnych ćwiczeń: rurka- łopata, unoszenie języka w kierunku nosa i na brodę, </a:t>
            </a:r>
            <a:r>
              <a:rPr lang="pl-PL" sz="2000" dirty="0" err="1"/>
              <a:t>itp</a:t>
            </a:r>
            <a:endParaRPr lang="pl-PL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/>
              <a:t>Bezdźwięczne „mówienie” u-i </a:t>
            </a:r>
            <a:r>
              <a:rPr lang="pl-PL" sz="2000" dirty="0" err="1"/>
              <a:t>u-i</a:t>
            </a:r>
            <a:r>
              <a:rPr lang="pl-PL" sz="2000" dirty="0"/>
              <a:t> </a:t>
            </a:r>
            <a:r>
              <a:rPr lang="pl-PL" sz="2000" dirty="0" err="1"/>
              <a:t>u-i</a:t>
            </a:r>
            <a:endParaRPr lang="pl-PL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/>
              <a:t>Parskanie, nadymanie policzków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4192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818039-4593-45EC-B0BF-E922A66A0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/>
              <a:t>Ćwiczenia fonacyjne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6C025A-A630-4805-825E-C7A2D386364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82066"/>
            <a:ext cx="10363826" cy="4357417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sz="2000" dirty="0"/>
              <a:t>Nucenie prostych melodii na sylabach:</a:t>
            </a:r>
          </a:p>
          <a:p>
            <a:pPr>
              <a:buFont typeface="Wingdings" pitchFamily="2" charset="2"/>
              <a:buChar char="Ø"/>
            </a:pPr>
            <a:r>
              <a:rPr lang="pl-PL" sz="2000" dirty="0"/>
              <a:t> </a:t>
            </a:r>
            <a:r>
              <a:rPr lang="pl-PL" sz="2000" i="1" dirty="0" err="1"/>
              <a:t>brrr</a:t>
            </a:r>
            <a:r>
              <a:rPr lang="pl-PL" sz="2000" i="1" dirty="0"/>
              <a:t> ”wargowe”</a:t>
            </a:r>
          </a:p>
          <a:p>
            <a:pPr>
              <a:buFont typeface="Wingdings" pitchFamily="2" charset="2"/>
              <a:buChar char="Ø"/>
            </a:pPr>
            <a:r>
              <a:rPr lang="pl-PL" sz="2000" i="1" dirty="0"/>
              <a:t>Trrrr ”językowe”</a:t>
            </a:r>
          </a:p>
          <a:p>
            <a:pPr>
              <a:buFont typeface="Wingdings" pitchFamily="2" charset="2"/>
              <a:buChar char="Ø"/>
            </a:pPr>
            <a:r>
              <a:rPr lang="pl-PL" sz="2000" i="1" dirty="0" err="1"/>
              <a:t>zzzz</a:t>
            </a:r>
            <a:r>
              <a:rPr lang="pl-PL" sz="2000" i="1" dirty="0"/>
              <a:t>, </a:t>
            </a:r>
            <a:r>
              <a:rPr lang="pl-PL" sz="2000" i="1" dirty="0" err="1"/>
              <a:t>źźź</a:t>
            </a:r>
            <a:r>
              <a:rPr lang="pl-PL" sz="2000" i="1" dirty="0"/>
              <a:t>, </a:t>
            </a:r>
            <a:r>
              <a:rPr lang="pl-PL" sz="2000" i="1" dirty="0" err="1"/>
              <a:t>żżż</a:t>
            </a:r>
            <a:r>
              <a:rPr lang="pl-PL" sz="2000" i="1" dirty="0"/>
              <a:t>,</a:t>
            </a:r>
          </a:p>
          <a:p>
            <a:pPr>
              <a:buFont typeface="Wingdings" pitchFamily="2" charset="2"/>
              <a:buChar char="Ø"/>
            </a:pPr>
            <a:r>
              <a:rPr lang="pl-PL" sz="2000" i="1" dirty="0"/>
              <a:t>Kuku, </a:t>
            </a:r>
            <a:r>
              <a:rPr lang="pl-PL" sz="2000" i="1" dirty="0" err="1"/>
              <a:t>fufu</a:t>
            </a:r>
            <a:r>
              <a:rPr lang="pl-PL" sz="2000" i="1" dirty="0"/>
              <a:t>, </a:t>
            </a:r>
            <a:r>
              <a:rPr lang="pl-PL" sz="2000" i="1" dirty="0" err="1"/>
              <a:t>bubu</a:t>
            </a:r>
            <a:r>
              <a:rPr lang="pl-PL" sz="2000" i="1" dirty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pl-PL" sz="2000" i="1" dirty="0" err="1"/>
              <a:t>Ziu</a:t>
            </a:r>
            <a:r>
              <a:rPr lang="pl-PL" sz="2000" i="1" dirty="0"/>
              <a:t> </a:t>
            </a:r>
            <a:r>
              <a:rPr lang="pl-PL" sz="2000" i="1" dirty="0" err="1"/>
              <a:t>ziu</a:t>
            </a:r>
            <a:r>
              <a:rPr lang="pl-PL" sz="2000" i="1" dirty="0"/>
              <a:t>; </a:t>
            </a:r>
            <a:r>
              <a:rPr lang="pl-PL" sz="2000" i="1" dirty="0" err="1"/>
              <a:t>zio</a:t>
            </a:r>
            <a:r>
              <a:rPr lang="pl-PL" sz="2000" i="1" dirty="0"/>
              <a:t> </a:t>
            </a:r>
            <a:r>
              <a:rPr lang="pl-PL" sz="2000" i="1" dirty="0" err="1"/>
              <a:t>zio</a:t>
            </a:r>
            <a:r>
              <a:rPr lang="pl-PL" sz="2000" i="1" dirty="0"/>
              <a:t>; </a:t>
            </a:r>
            <a:r>
              <a:rPr lang="pl-PL" sz="2000" i="1" dirty="0" err="1"/>
              <a:t>zie,zie</a:t>
            </a:r>
            <a:r>
              <a:rPr lang="pl-PL" sz="2000" i="1" dirty="0"/>
              <a:t>; </a:t>
            </a:r>
          </a:p>
          <a:p>
            <a:pPr>
              <a:buFont typeface="Wingdings" pitchFamily="2" charset="2"/>
              <a:buChar char="Ø"/>
            </a:pPr>
            <a:r>
              <a:rPr lang="pl-PL" sz="2000" i="1" dirty="0" err="1"/>
              <a:t>Noł</a:t>
            </a:r>
            <a:r>
              <a:rPr lang="pl-PL" sz="2000" i="1" dirty="0"/>
              <a:t> </a:t>
            </a:r>
            <a:r>
              <a:rPr lang="pl-PL" sz="2000" i="1" dirty="0" err="1"/>
              <a:t>noł</a:t>
            </a:r>
            <a:r>
              <a:rPr lang="pl-PL" sz="2000" i="1" dirty="0"/>
              <a:t>, </a:t>
            </a:r>
            <a:r>
              <a:rPr lang="pl-PL" sz="2000" i="1" dirty="0" err="1"/>
              <a:t>goł,goł</a:t>
            </a:r>
            <a:r>
              <a:rPr lang="pl-PL" sz="2000" i="1" dirty="0"/>
              <a:t>; </a:t>
            </a:r>
          </a:p>
          <a:p>
            <a:pPr>
              <a:buFont typeface="Wingdings" pitchFamily="2" charset="2"/>
              <a:buChar char="Ø"/>
            </a:pPr>
            <a:r>
              <a:rPr lang="pl-PL" sz="2000" i="1" dirty="0" err="1"/>
              <a:t>Szu</a:t>
            </a:r>
            <a:r>
              <a:rPr lang="pl-PL" sz="2000" i="1" dirty="0"/>
              <a:t>, </a:t>
            </a:r>
            <a:r>
              <a:rPr lang="pl-PL" sz="2000" i="1" dirty="0" err="1"/>
              <a:t>szu</a:t>
            </a:r>
            <a:r>
              <a:rPr lang="pl-PL" sz="2000" i="1" dirty="0"/>
              <a:t>, </a:t>
            </a:r>
            <a:r>
              <a:rPr lang="pl-PL" sz="2000" i="1" dirty="0" err="1"/>
              <a:t>du</a:t>
            </a:r>
            <a:r>
              <a:rPr lang="pl-PL" sz="2000" i="1" dirty="0"/>
              <a:t>-i, </a:t>
            </a:r>
            <a:r>
              <a:rPr lang="pl-PL" sz="2000" i="1" dirty="0" err="1"/>
              <a:t>du</a:t>
            </a:r>
            <a:r>
              <a:rPr lang="pl-PL" sz="2000" i="1" dirty="0"/>
              <a:t>-i, </a:t>
            </a:r>
            <a:r>
              <a:rPr lang="pl-PL" sz="2000" i="1" dirty="0" err="1"/>
              <a:t>du</a:t>
            </a:r>
            <a:r>
              <a:rPr lang="pl-PL" sz="2000" i="1" dirty="0"/>
              <a:t>-e, </a:t>
            </a:r>
            <a:r>
              <a:rPr lang="pl-PL" sz="2000" i="1" dirty="0" err="1"/>
              <a:t>du</a:t>
            </a:r>
            <a:r>
              <a:rPr lang="pl-PL" sz="2000" i="1" dirty="0"/>
              <a:t>-e</a:t>
            </a:r>
          </a:p>
          <a:p>
            <a:pPr>
              <a:buFont typeface="Wingdings" pitchFamily="2" charset="2"/>
              <a:buChar char="Ø"/>
            </a:pPr>
            <a:r>
              <a:rPr lang="pl-PL" sz="2000" i="1" dirty="0"/>
              <a:t>Długie </a:t>
            </a:r>
            <a:r>
              <a:rPr lang="pl-PL" sz="2000" i="1" dirty="0" err="1"/>
              <a:t>nnnn</a:t>
            </a:r>
            <a:r>
              <a:rPr lang="pl-PL" sz="2000" i="1" dirty="0"/>
              <a:t>,  LLLLLL, </a:t>
            </a:r>
          </a:p>
          <a:p>
            <a:pPr>
              <a:buFont typeface="Wingdings" pitchFamily="2" charset="2"/>
              <a:buChar char="Ø"/>
            </a:pPr>
            <a:r>
              <a:rPr lang="pl-PL" sz="2000" i="1" dirty="0"/>
              <a:t>Mormorando – wargi lekko złączone, zęby rozdzielone, towarzyszy uczucie łaskotania, drżenia warg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9050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338DB4-8159-4447-87DD-0D912172B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71135"/>
          </a:xfrm>
        </p:spPr>
        <p:txBody>
          <a:bodyPr/>
          <a:lstStyle/>
          <a:p>
            <a:r>
              <a:rPr lang="pl-PL" sz="3600" b="1" dirty="0"/>
              <a:t>Metoda </a:t>
            </a:r>
            <a:r>
              <a:rPr lang="pl-PL" sz="3600" b="1" dirty="0" err="1"/>
              <a:t>Lax</a:t>
            </a:r>
            <a:r>
              <a:rPr lang="pl-PL" sz="3600" b="1" dirty="0"/>
              <a:t> </a:t>
            </a:r>
            <a:r>
              <a:rPr lang="pl-PL" sz="3600" b="1" dirty="0" err="1"/>
              <a:t>Vox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4F666CE-1610-454C-9E29-8C651626BAA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689652"/>
            <a:ext cx="10363826" cy="454983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sz="2000" dirty="0"/>
              <a:t> Opracowana przez finlandzką terapeutkę głosu – </a:t>
            </a:r>
            <a:r>
              <a:rPr lang="pl-PL" sz="2000" dirty="0" err="1"/>
              <a:t>Markettę</a:t>
            </a:r>
            <a:r>
              <a:rPr lang="pl-PL" sz="2000" dirty="0"/>
              <a:t> </a:t>
            </a:r>
            <a:r>
              <a:rPr lang="pl-PL" sz="2000" dirty="0" err="1"/>
              <a:t>Sihvo</a:t>
            </a:r>
            <a:r>
              <a:rPr lang="pl-PL" sz="2000" dirty="0"/>
              <a:t> w 1991r,     </a:t>
            </a:r>
          </a:p>
          <a:p>
            <a:pPr>
              <a:buNone/>
            </a:pPr>
            <a:r>
              <a:rPr lang="pl-PL" sz="2000" dirty="0"/>
              <a:t>To technika wydłużająca trakt głosowy i fazę wydechową. Powoduje obniżenie </a:t>
            </a:r>
          </a:p>
          <a:p>
            <a:pPr>
              <a:buNone/>
            </a:pPr>
            <a:r>
              <a:rPr lang="pl-PL" sz="2000" dirty="0"/>
              <a:t>położenia krtani i uaktywnienie dolnego toru oddechowego. Metoda ta </a:t>
            </a:r>
          </a:p>
          <a:p>
            <a:pPr>
              <a:buNone/>
            </a:pPr>
            <a:r>
              <a:rPr lang="pl-PL" sz="2000" dirty="0"/>
              <a:t>umożliwia zminimalizowanie wysiłku mięśniowego w czasie fonacji.</a:t>
            </a:r>
          </a:p>
          <a:p>
            <a:pPr>
              <a:buNone/>
            </a:pPr>
            <a:r>
              <a:rPr lang="pl-PL" sz="2000" dirty="0"/>
              <a:t>Stosuje się ją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000" dirty="0"/>
              <a:t>w rehabilitacji głosu,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000" dirty="0"/>
              <a:t>szkoleniach śpiewaków, aktorów, mówców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000" dirty="0"/>
              <a:t>Wypracowaniu prawidłowego toru oddechowego u dzieci, sprawdza się również u dzieci z mową bezdźwięczną</a:t>
            </a:r>
          </a:p>
          <a:p>
            <a:pPr marL="0" indent="0">
              <a:buNone/>
            </a:pPr>
            <a:r>
              <a:rPr lang="pl-PL" sz="2000" dirty="0"/>
              <a:t>   Efektem ćwiczeń ma być wytworzenie ciśnienia powietrza w części podgłośniowej powodując zwarcie fonacyjne głośni przy minimalnym wysiłku mięśniowym.</a:t>
            </a:r>
          </a:p>
          <a:p>
            <a:pPr marL="0" indent="0">
              <a:buNone/>
            </a:pPr>
            <a:r>
              <a:rPr lang="pl-PL" sz="2000" dirty="0"/>
              <a:t>Link do ćwiczeń: https://www.youtube.com/watch?v=Yt37YCoCb78&amp;t=153s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0263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A30CB4-C28F-4471-A5D5-E991EE032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LaX</a:t>
            </a:r>
            <a:r>
              <a:rPr lang="pl-PL" dirty="0"/>
              <a:t> </a:t>
            </a:r>
            <a:r>
              <a:rPr lang="pl-PL" dirty="0" err="1"/>
              <a:t>vox</a:t>
            </a:r>
            <a:r>
              <a:rPr lang="pl-PL" dirty="0"/>
              <a:t> – c.d.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061D9A1-11C0-46D5-8BA3-00D92673F3BC}"/>
              </a:ext>
            </a:extLst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71936" y="2315278"/>
            <a:ext cx="2259775" cy="3424237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4AB7876D-5CF4-44BF-89C4-9370D3B42F86}"/>
              </a:ext>
            </a:extLst>
          </p:cNvPr>
          <p:cNvSpPr txBox="1"/>
          <p:nvPr/>
        </p:nvSpPr>
        <p:spPr>
          <a:xfrm>
            <a:off x="4114800" y="2560981"/>
            <a:ext cx="680526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pl-PL" sz="1800" dirty="0"/>
              <a:t>Do wykonywanie ćwiczeń </a:t>
            </a:r>
          </a:p>
          <a:p>
            <a:pPr>
              <a:buNone/>
            </a:pPr>
            <a:r>
              <a:rPr lang="pl-PL" sz="1800" dirty="0"/>
              <a:t>metodą </a:t>
            </a:r>
            <a:r>
              <a:rPr lang="pl-PL" sz="1800" dirty="0" err="1"/>
              <a:t>Lax</a:t>
            </a:r>
            <a:r>
              <a:rPr lang="pl-PL" sz="1800" dirty="0"/>
              <a:t> </a:t>
            </a:r>
            <a:r>
              <a:rPr lang="pl-PL" sz="1800" dirty="0" err="1"/>
              <a:t>Vox</a:t>
            </a:r>
            <a:r>
              <a:rPr lang="pl-PL" sz="1800" dirty="0"/>
              <a:t> potrzebne są: </a:t>
            </a:r>
          </a:p>
          <a:p>
            <a:pPr>
              <a:buNone/>
            </a:pPr>
            <a:endParaRPr lang="pl-PL" sz="1800" dirty="0"/>
          </a:p>
          <a:p>
            <a:pPr>
              <a:buFont typeface="Courier New" panose="02070309020205020404" pitchFamily="49" charset="0"/>
              <a:buChar char="o"/>
            </a:pPr>
            <a:r>
              <a:rPr lang="pl-PL" sz="1800" dirty="0"/>
              <a:t> Silikonowa rurka o średnicy 9-11 mm i długości 35 cm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l-PL" sz="1800" dirty="0"/>
              <a:t> Półlitrowa plastikowa butelka [np. po mineralnej, napełniona wodą do       </a:t>
            </a:r>
          </a:p>
          <a:p>
            <a:r>
              <a:rPr lang="pl-PL" sz="1800" dirty="0"/>
              <a:t>   ok 1/3 pojemności lub do połowy]</a:t>
            </a:r>
          </a:p>
        </p:txBody>
      </p:sp>
    </p:spTree>
    <p:extLst>
      <p:ext uri="{BB962C8B-B14F-4D97-AF65-F5344CB8AC3E}">
        <p14:creationId xmlns:p14="http://schemas.microsoft.com/office/powerpoint/2010/main" val="3752066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56B2CAB5-7D08-4330-AD56-CABE40EA0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775259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00F6C7E-78CB-46EB-9A49-3534AFDF317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466522" y="1808922"/>
            <a:ext cx="5811078" cy="398227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dirty="0"/>
              <a:t>Aby wykonać ćwiczenia techniką </a:t>
            </a:r>
            <a:r>
              <a:rPr lang="pl-PL" dirty="0" err="1"/>
              <a:t>Lax</a:t>
            </a:r>
            <a:r>
              <a:rPr lang="pl-PL" dirty="0"/>
              <a:t> </a:t>
            </a:r>
            <a:r>
              <a:rPr lang="pl-PL" dirty="0" err="1"/>
              <a:t>Vox</a:t>
            </a:r>
            <a:r>
              <a:rPr lang="pl-PL" dirty="0"/>
              <a:t> należy: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Zanurzyć rurkę w butelce na ok 2 cm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Wargami bardzo szczelnie chwycić rurkę [nie przygryzać!]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Język ułożyć luźno na dnie jamy ustnej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Wykonać kilka dłuższych wydechów [wdech można nabrać ustami lub nosem]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Dźwięczne fonowanie głoski „u” przez rurkę zanurzoną w wodzie [można również fonować głoski: </a:t>
            </a:r>
            <a:r>
              <a:rPr lang="pl-PL" dirty="0" err="1"/>
              <a:t>hoo</a:t>
            </a:r>
            <a:r>
              <a:rPr lang="pl-PL" dirty="0"/>
              <a:t>, </a:t>
            </a:r>
            <a:r>
              <a:rPr lang="pl-PL" dirty="0" err="1"/>
              <a:t>hmmm</a:t>
            </a:r>
            <a:r>
              <a:rPr lang="pl-PL" dirty="0"/>
              <a:t>]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Dźwięczne fonowanie głoski „u” przez rurkę bez zanurzania w wodzie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Dźwięczne fonowanie głoski „u” bez rurki</a:t>
            </a:r>
          </a:p>
          <a:p>
            <a:pPr marL="0" indent="0">
              <a:buNone/>
            </a:pPr>
            <a:r>
              <a:rPr lang="pl-PL" dirty="0"/>
              <a:t>Głębokość można zacząć stopniowo zwiększać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sz="1800" dirty="0"/>
              <a:t>https://www.youtube.com/watch?v=Yt37YCoCb78&amp;t=153s</a:t>
            </a:r>
          </a:p>
          <a:p>
            <a:endParaRPr lang="pl-PL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EB0FDCA8-9C02-468C-9897-B8A9D6D2F487}"/>
              </a:ext>
            </a:extLst>
          </p:cNvPr>
          <p:cNvPicPr>
            <a:picLocks noGrp="1" noChangeAspect="1" noChangeArrowheads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05" b="1745"/>
          <a:stretch/>
        </p:blipFill>
        <p:spPr bwMode="auto">
          <a:xfrm>
            <a:off x="1351722" y="1709445"/>
            <a:ext cx="3351896" cy="3754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8609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961ED851-492D-4F04-A054-E94CDC997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000" b="1" dirty="0"/>
              <a:t>Elementy mobilizacji systemu żuchwowo-gnykowo-czaszkowego</a:t>
            </a:r>
            <a:endParaRPr lang="pl-PL" sz="300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A109A1D-C21A-4E5C-A6F3-04B08CEC1E4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22901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U osób pracujących głosem wadliwą techniką pojawia się uczucie dyskomfortu mięśniowego w okolicy gardła i krtani, barków, zmęczenie głosowe, bezgłos, ból.. Powoduje to zaburzenia swobodnej fonacji wpływające niekorzystnie na jakość głosu.</a:t>
            </a:r>
          </a:p>
          <a:p>
            <a:pPr marL="0" lvl="0" indent="0">
              <a:buNone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Znakomicie sprawdza się tu </a:t>
            </a:r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metoda terapii manualnej 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– LMT - Laryngeal Manual Therapy – której celem jest </a:t>
            </a:r>
            <a:r>
              <a:rPr lang="pl-PL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zmniejszenie napięć poprzez mobilizację tkanek powięziowo-mięśniowych karku i szyi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. Terapeuta obserwuje napięcie i bolesność tego obszaru mięśniowego, postawę ciała, sposób otwierania i zamykania buzi, napięcie mięśni zewnętrznych twarzy i szyi podczas swobodnej fonacji</a:t>
            </a:r>
            <a:r>
              <a:rPr lang="pl-PL" sz="2000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93598324"/>
      </p:ext>
    </p:extLst>
  </p:cSld>
  <p:clrMapOvr>
    <a:masterClrMapping/>
  </p:clrMapOvr>
</p:sld>
</file>

<file path=ppt/theme/theme1.xml><?xml version="1.0" encoding="utf-8"?>
<a:theme xmlns:a="http://schemas.openxmlformats.org/drawingml/2006/main" name="Kropla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TM04033925[[fn=Kropla]]</Template>
  <TotalTime>166</TotalTime>
  <Words>1111</Words>
  <Application>Microsoft Office PowerPoint</Application>
  <PresentationFormat>Panoramiczny</PresentationFormat>
  <Paragraphs>118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1" baseType="lpstr">
      <vt:lpstr>Arial</vt:lpstr>
      <vt:lpstr>Calibri</vt:lpstr>
      <vt:lpstr>Courier New</vt:lpstr>
      <vt:lpstr>Tw Cen MT</vt:lpstr>
      <vt:lpstr>Wingdings</vt:lpstr>
      <vt:lpstr>Kropla</vt:lpstr>
      <vt:lpstr>Higiena pracy głosem w ujęciu logopedy – terapeuty głosu</vt:lpstr>
      <vt:lpstr>Kolejność Ćwiczeń</vt:lpstr>
      <vt:lpstr>Ćwiczenia oddechowe – przykłady</vt:lpstr>
      <vt:lpstr>Ćwiczenia mięśni artykulacyjnych: warg, języka i żuchwy najlepiej wykonywać przed lustrem – by mieć kontrole nad tym,  co i jak robimy! </vt:lpstr>
      <vt:lpstr>Ćwiczenia fonacyjne</vt:lpstr>
      <vt:lpstr>Metoda Lax Vox</vt:lpstr>
      <vt:lpstr>LaX vox – c.d.</vt:lpstr>
      <vt:lpstr>Prezentacja programu PowerPoint</vt:lpstr>
      <vt:lpstr>Elementy mobilizacji systemu żuchwowo-gnykowo-czaszkowego</vt:lpstr>
      <vt:lpstr>Elementy mobilizacji systemu żuchwowo-gnykowo-czaszkowego</vt:lpstr>
      <vt:lpstr>Ziewanie….. </vt:lpstr>
      <vt:lpstr>Podsumowanie</vt:lpstr>
      <vt:lpstr>Terapia, terapia… a co dalej?</vt:lpstr>
      <vt:lpstr>O czym warto pamiętać pracując głosem?  </vt:lpstr>
      <vt:lpstr>Dziękuję za uwagę! 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Kolejność Ćwiczeń</dc:title>
  <dc:creator>sozanska20@gmail.com</dc:creator>
  <cp:lastModifiedBy>sozanska20@gmail.com</cp:lastModifiedBy>
  <cp:revision>7</cp:revision>
  <dcterms:created xsi:type="dcterms:W3CDTF">2021-04-21T11:04:52Z</dcterms:created>
  <dcterms:modified xsi:type="dcterms:W3CDTF">2021-04-22T06:46:33Z</dcterms:modified>
</cp:coreProperties>
</file>