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zanska20@gmail.com" userId="f3c1d24b9fddbb73" providerId="LiveId" clId="{F6170657-257D-4A02-A42B-499A3E0356DF}"/>
    <pc:docChg chg="modSld">
      <pc:chgData name="sozanska20@gmail.com" userId="f3c1d24b9fddbb73" providerId="LiveId" clId="{F6170657-257D-4A02-A42B-499A3E0356DF}" dt="2021-04-21T16:07:17.857" v="0" actId="122"/>
      <pc:docMkLst>
        <pc:docMk/>
      </pc:docMkLst>
      <pc:sldChg chg="modSp mod">
        <pc:chgData name="sozanska20@gmail.com" userId="f3c1d24b9fddbb73" providerId="LiveId" clId="{F6170657-257D-4A02-A42B-499A3E0356DF}" dt="2021-04-21T16:07:17.857" v="0" actId="122"/>
        <pc:sldMkLst>
          <pc:docMk/>
          <pc:sldMk cId="4276213535" sldId="256"/>
        </pc:sldMkLst>
        <pc:spChg chg="mod">
          <ac:chgData name="sozanska20@gmail.com" userId="f3c1d24b9fddbb73" providerId="LiveId" clId="{F6170657-257D-4A02-A42B-499A3E0356DF}" dt="2021-04-21T16:07:17.857" v="0" actId="122"/>
          <ac:spMkLst>
            <pc:docMk/>
            <pc:sldMk cId="4276213535" sldId="256"/>
            <ac:spMk id="3" creationId="{8551EAB3-4317-4AF8-8A05-FC9407ADE7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DF456E-9F83-4AFE-9955-57CD6E20B9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Higiena pracy głosem z perspektywy farmaceuty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51EAB3-4317-4AF8-8A05-FC9407ADE7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Nelli Dworakowska – </a:t>
            </a:r>
          </a:p>
          <a:p>
            <a:pPr algn="ctr"/>
            <a:r>
              <a:rPr lang="pl-PL" dirty="0"/>
              <a:t>z pasji i zawodu – farmaceutka </a:t>
            </a:r>
          </a:p>
          <a:p>
            <a:pPr algn="ctr"/>
            <a:r>
              <a:rPr lang="pl-PL" dirty="0"/>
              <a:t>uwielbia śpiewać, latać i jeździć na rowerze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621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E023D3-F3B7-4A09-81C6-423E8A6A3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Uciążliwe zaburzenia wpływające na pracę naszego gardła - objawy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99851F-0DC4-4BF3-8AD5-90EE037D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Leczenie innymi lekami, </a:t>
            </a:r>
          </a:p>
          <a:p>
            <a:pPr marL="0" indent="0">
              <a:buNone/>
            </a:pPr>
            <a:r>
              <a:rPr lang="pl-PL" sz="2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Terapia objawowa</a:t>
            </a:r>
          </a:p>
          <a:p>
            <a:pPr marL="0" indent="0">
              <a:buNone/>
            </a:pPr>
            <a:r>
              <a:rPr lang="pl-PL" sz="2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Zamienniki śliny jako tabletki i spraye</a:t>
            </a:r>
          </a:p>
          <a:p>
            <a:pPr marL="0" indent="0">
              <a:buNone/>
            </a:pPr>
            <a:r>
              <a:rPr lang="pl-PL" sz="2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Spożywanie mleka</a:t>
            </a:r>
          </a:p>
          <a:p>
            <a:pPr marL="0" indent="0">
              <a:buNone/>
            </a:pPr>
            <a:r>
              <a:rPr lang="pl-PL" sz="2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Picie wody</a:t>
            </a:r>
          </a:p>
          <a:p>
            <a:pPr marL="0" indent="0">
              <a:buNone/>
            </a:pPr>
            <a:r>
              <a:rPr lang="pl-PL" sz="2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Płukanie siemieniem lnianym, kisielem</a:t>
            </a:r>
          </a:p>
        </p:txBody>
      </p:sp>
    </p:spTree>
    <p:extLst>
      <p:ext uri="{BB962C8B-B14F-4D97-AF65-F5344CB8AC3E}">
        <p14:creationId xmlns:p14="http://schemas.microsoft.com/office/powerpoint/2010/main" val="3793189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971764-FBAB-4846-847C-B859FF16C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539" y="2406374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/>
              <a:t>Dziękuję za uwagę </a:t>
            </a:r>
            <a:r>
              <a:rPr lang="pl-PL" sz="4400" b="1" dirty="0">
                <a:sym typeface="Wingdings" panose="05000000000000000000" pitchFamily="2" charset="2"/>
              </a:rPr>
              <a:t></a:t>
            </a:r>
            <a:br>
              <a:rPr lang="pl-PL" dirty="0">
                <a:sym typeface="Wingdings" panose="05000000000000000000" pitchFamily="2" charset="2"/>
              </a:rPr>
            </a:br>
            <a:br>
              <a:rPr lang="pl-PL" dirty="0">
                <a:sym typeface="Wingdings" panose="05000000000000000000" pitchFamily="2" charset="2"/>
              </a:rPr>
            </a:br>
            <a:r>
              <a:rPr lang="pl-PL" dirty="0">
                <a:sym typeface="Wingdings" panose="05000000000000000000" pitchFamily="2" charset="2"/>
              </a:rPr>
              <a:t>Nelli Dworakowska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69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770865-B580-4F46-8B1F-F4724064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1E153E-31D6-4A53-AA37-79398D5D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61535"/>
            <a:ext cx="9905999" cy="4629666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ctr">
              <a:buNone/>
            </a:pPr>
            <a:r>
              <a:rPr lang="pl-PL" sz="28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Cel</a:t>
            </a:r>
            <a:r>
              <a:rPr lang="pl-PL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spotkania- omówienie</a:t>
            </a:r>
          </a:p>
          <a:p>
            <a:pPr marL="0" lvl="0" indent="0" algn="ctr">
              <a:buNone/>
            </a:pPr>
            <a:r>
              <a:rPr lang="pl-PL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 kim się konsultować -  z lekarzem czy farmaceutą</a:t>
            </a:r>
            <a:endParaRPr lang="pl-PL" sz="3200" b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Budowa gardła z punktu widzenia farmaceuty </a:t>
            </a:r>
          </a:p>
          <a:p>
            <a:pPr marL="0" lvl="0" indent="0" algn="ctr">
              <a:buNone/>
            </a:pPr>
            <a:r>
              <a:rPr lang="pl-PL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nos, gardło, krtań</a:t>
            </a:r>
            <a:r>
              <a:rPr lang="pl-PL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endParaRPr lang="pl-PL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pl-PL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055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58501A-4904-46CD-833B-993791F6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Jak dbać o gardło - kwestie niby oczywiste</a:t>
            </a:r>
            <a:r>
              <a:rPr lang="pl-PL" sz="3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b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091DCB-8464-4044-B3E3-1BBB9FCE8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Zimne napoje</a:t>
            </a:r>
            <a:endParaRPr lang="pl-PL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Ubiór a aura</a:t>
            </a:r>
            <a:endParaRPr lang="pl-PL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Klimatyzacja</a:t>
            </a:r>
            <a:endParaRPr lang="pl-PL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Wietrzenie</a:t>
            </a:r>
            <a:endParaRPr lang="pl-PL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Izolacja</a:t>
            </a:r>
            <a:endParaRPr lang="pl-PL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934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680D8A-6EF4-4EC3-A03C-2E14059C4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Ból i zapalenie  gardła jako wczesny objaw przeziębienia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470C5C-63C9-4E3B-AA51-82AB4A50E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0">
              <a:buNone/>
            </a:pPr>
            <a:r>
              <a:rPr lang="pl-PL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Wirusowe</a:t>
            </a:r>
            <a:endParaRPr lang="pl-PL" sz="3200" b="1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47675" indent="0">
              <a:buNone/>
            </a:pPr>
            <a:r>
              <a:rPr lang="pl-PL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Bakteryjne</a:t>
            </a:r>
            <a:endParaRPr lang="pl-PL" sz="3200" b="1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47675" indent="0">
              <a:buNone/>
            </a:pPr>
            <a:r>
              <a:rPr lang="pl-PL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Grzybicze – probiotyki i prebiotyki</a:t>
            </a:r>
            <a:r>
              <a:rPr lang="pl-PL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47675" indent="0">
              <a:buNone/>
            </a:pPr>
            <a:r>
              <a:rPr lang="pl-PL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Prosty test CRP  </a:t>
            </a:r>
            <a:endParaRPr lang="pl-PL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7EC161-9647-46DC-9AB0-61FD8A079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</a:rPr>
              <a:t>Niesteroidowe leki przeciwzapalne </a:t>
            </a:r>
            <a:b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pl-PL" sz="3200" b="1" dirty="0" err="1">
                <a:latin typeface="Calibri" panose="020F0502020204030204" pitchFamily="34" charset="0"/>
                <a:ea typeface="Calibri" panose="020F0502020204030204" pitchFamily="34" charset="0"/>
              </a:rPr>
              <a:t>nlpz</a:t>
            </a:r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pl-P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pl-PL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2C94D8-485F-4568-AA49-1BAD7F52A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Metamizol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Kwas acetylosalicylowy</a:t>
            </a:r>
          </a:p>
          <a:p>
            <a:pPr marL="0" indent="0">
              <a:buNone/>
            </a:pPr>
            <a:r>
              <a:rPr lang="pl-PL" sz="3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Pracetamol </a:t>
            </a:r>
          </a:p>
        </p:txBody>
      </p:sp>
    </p:spTree>
    <p:extLst>
      <p:ext uri="{BB962C8B-B14F-4D97-AF65-F5344CB8AC3E}">
        <p14:creationId xmlns:p14="http://schemas.microsoft.com/office/powerpoint/2010/main" val="316307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01A57B-DF2C-4143-9175-89B54F33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Domowe sposoby na ból gardła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B69EFC-F89A-4DAF-8E54-C41D90A37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5152"/>
            <a:ext cx="10465372" cy="43296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9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Fakty i mity na temat witaminy 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9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Nawilżanie gardła: </a:t>
            </a:r>
          </a:p>
          <a:p>
            <a:pPr lvl="1">
              <a:lnSpc>
                <a:spcPct val="100000"/>
              </a:lnSpc>
            </a:pPr>
            <a:r>
              <a:rPr lang="pl-PL" sz="9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gliceryna, </a:t>
            </a:r>
          </a:p>
          <a:p>
            <a:pPr lvl="1">
              <a:lnSpc>
                <a:spcPct val="100000"/>
              </a:lnSpc>
            </a:pPr>
            <a:r>
              <a:rPr lang="pl-PL" sz="9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oleje, </a:t>
            </a:r>
          </a:p>
          <a:p>
            <a:pPr lvl="1">
              <a:lnSpc>
                <a:spcPct val="100000"/>
              </a:lnSpc>
            </a:pPr>
            <a:r>
              <a:rPr lang="pl-PL" sz="9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syrop z cebuli, </a:t>
            </a:r>
          </a:p>
          <a:p>
            <a:pPr lvl="1">
              <a:lnSpc>
                <a:spcPct val="100000"/>
              </a:lnSpc>
            </a:pPr>
            <a:r>
              <a:rPr lang="pl-PL" sz="9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Zioła – pić czy płukać?  Mięta, porost islandzki, len, dziewanna, woda z wit. C</a:t>
            </a:r>
          </a:p>
          <a:p>
            <a:pPr lvl="1">
              <a:lnSpc>
                <a:spcPct val="100000"/>
              </a:lnSpc>
            </a:pPr>
            <a:r>
              <a:rPr lang="pl-PL" sz="9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imbir zaparzony</a:t>
            </a:r>
            <a:endParaRPr lang="pl-PL" sz="96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pl-PL" sz="9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płukanie rumiankiem, szałwią</a:t>
            </a:r>
            <a:endParaRPr lang="pl-PL" sz="96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pl-PL" sz="9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płukanie solą na gorąco</a:t>
            </a:r>
            <a:endParaRPr lang="pl-PL" sz="96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pl-PL" sz="9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woda utleniona</a:t>
            </a:r>
            <a:endParaRPr lang="pl-PL" sz="9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83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03A52-C03A-4D22-AA43-9ECE19C46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Pastylki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F4EAF4-E517-41E7-8029-F262FA76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przeciwbólowe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przeciwzapalne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 środkiem znieczulającym</a:t>
            </a:r>
          </a:p>
        </p:txBody>
      </p:sp>
    </p:spTree>
    <p:extLst>
      <p:ext uri="{BB962C8B-B14F-4D97-AF65-F5344CB8AC3E}">
        <p14:creationId xmlns:p14="http://schemas.microsoft.com/office/powerpoint/2010/main" val="29312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E8501B-17B5-438F-803F-2E093E219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8979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Inne przypadłości gardła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D821B7-1098-4CD7-9AEA-C45766FF9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410682"/>
          </a:xfrm>
        </p:spPr>
        <p:txBody>
          <a:bodyPr>
            <a:normAutofit fontScale="92500" lnSpcReduction="20000"/>
          </a:bodyPr>
          <a:lstStyle/>
          <a:p>
            <a:pPr marL="220980" indent="0">
              <a:buNone/>
            </a:pPr>
            <a:r>
              <a:rPr lang="pl-PL" sz="28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pl-PL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hrypka – krótkotrwała</a:t>
            </a:r>
            <a:endParaRPr lang="pl-PL" sz="2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8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pl-PL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hrypka długotrwała – może świadczyć o innych schorzeniach</a:t>
            </a:r>
          </a:p>
          <a:p>
            <a:pPr marL="220980" indent="0">
              <a:buNone/>
            </a:pPr>
            <a:r>
              <a:rPr lang="pl-PL" sz="28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pl-PL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hrypka palacza – poranna</a:t>
            </a:r>
          </a:p>
          <a:p>
            <a:pPr marL="220980" indent="0">
              <a:buNone/>
            </a:pPr>
            <a:r>
              <a:rPr lang="pl-PL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refluks krtaniowo – gardłowy</a:t>
            </a:r>
            <a:endParaRPr lang="pl-PL" sz="2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choroba tarczycy niedoczynność</a:t>
            </a:r>
            <a:endParaRPr lang="pl-PL" sz="2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guzki śpiewacze</a:t>
            </a:r>
            <a:endParaRPr lang="pl-PL" sz="2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obrzęk Reinkego</a:t>
            </a:r>
            <a:endParaRPr lang="pl-PL" sz="2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8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pl-PL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 krtani</a:t>
            </a:r>
            <a:endParaRPr lang="pl-PL" sz="2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2A2D26-754E-49BB-9864-61CBB832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24938"/>
          </a:xfrm>
        </p:spPr>
        <p:txBody>
          <a:bodyPr/>
          <a:lstStyle/>
          <a:p>
            <a:pPr algn="ctr"/>
            <a:r>
              <a:rPr lang="pl-PL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Kserostomia – zaburzenie wydzielania śliny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2CB519-6FF7-4E6E-96D2-8591429B1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9835"/>
            <a:ext cx="9905999" cy="4765349"/>
          </a:xfrm>
        </p:spPr>
        <p:txBody>
          <a:bodyPr>
            <a:normAutofit/>
          </a:bodyPr>
          <a:lstStyle/>
          <a:p>
            <a:pPr marL="220980" indent="0">
              <a:buNone/>
            </a:pPr>
            <a:r>
              <a:rPr lang="pl-PL" sz="2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Prawdziwa</a:t>
            </a:r>
            <a:endParaRPr lang="pl-PL" sz="26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Rzekoma</a:t>
            </a:r>
            <a:endParaRPr lang="pl-PL" sz="26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pl-PL" sz="2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Przyczyny kserostomii:</a:t>
            </a:r>
            <a:endParaRPr lang="pl-PL" sz="26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- przyjmowanie niektórych leków            - nadczynność tarczycy</a:t>
            </a:r>
            <a:endParaRPr lang="pl-PL" sz="26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- niedobór wit. grupy B                              - niedobór żelaza</a:t>
            </a:r>
            <a:endParaRPr lang="pl-PL" sz="26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- stany lękowe i depresje</a:t>
            </a:r>
            <a:r>
              <a:rPr lang="pl-PL" sz="2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- </a:t>
            </a:r>
            <a:r>
              <a:rPr lang="pl-PL" sz="2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oddychanie przez usta</a:t>
            </a:r>
            <a:endParaRPr lang="pl-PL" sz="26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pl-PL" sz="2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- palenie tytoniu</a:t>
            </a:r>
            <a:endParaRPr lang="pl-PL" sz="26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0875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54</TotalTime>
  <Words>289</Words>
  <Application>Microsoft Office PowerPoint</Application>
  <PresentationFormat>Panoramiczny</PresentationFormat>
  <Paragraphs>65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Obwód</vt:lpstr>
      <vt:lpstr>Higiena pracy głosem z perspektywy farmaceuty</vt:lpstr>
      <vt:lpstr>   </vt:lpstr>
      <vt:lpstr>Jak dbać o gardło - kwestie niby oczywiste: </vt:lpstr>
      <vt:lpstr>Ból i zapalenie  gardła jako wczesny objaw przeziębienia </vt:lpstr>
      <vt:lpstr>Niesteroidowe leki przeciwzapalne  /nlpz/ </vt:lpstr>
      <vt:lpstr>Domowe sposoby na ból gardła</vt:lpstr>
      <vt:lpstr>Pastylki </vt:lpstr>
      <vt:lpstr>Inne przypadłości gardła</vt:lpstr>
      <vt:lpstr>Kserostomia – zaburzenie wydzielania śliny </vt:lpstr>
      <vt:lpstr>Uciążliwe zaburzenia wpływające na pracę naszego gardła - objawy</vt:lpstr>
      <vt:lpstr>Dziękuję za uwagę   Nelli Dworakowska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Higiena pracy głosem z perspektywy farmaceuty</dc:title>
  <dc:creator>sozanska20@gmail.com</dc:creator>
  <cp:lastModifiedBy>sozanska20@gmail.com</cp:lastModifiedBy>
  <cp:revision>7</cp:revision>
  <dcterms:created xsi:type="dcterms:W3CDTF">2021-04-18T16:46:09Z</dcterms:created>
  <dcterms:modified xsi:type="dcterms:W3CDTF">2021-04-21T16:07:20Z</dcterms:modified>
</cp:coreProperties>
</file>