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792F4E-B2B0-436E-90CE-01F208ED257E}" type="datetimeFigureOut">
              <a:rPr lang="pl-PL" smtClean="0"/>
              <a:pPr/>
              <a:t>26.01.2022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283CD02-E63B-427B-8CB7-149C124EB9F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71876"/>
            <a:ext cx="6400800" cy="2500330"/>
          </a:xfrm>
        </p:spPr>
        <p:txBody>
          <a:bodyPr>
            <a:normAutofit/>
          </a:bodyPr>
          <a:lstStyle/>
          <a:p>
            <a:r>
              <a:rPr lang="pl-PL" b="1" dirty="0" smtClean="0"/>
              <a:t>czyli</a:t>
            </a:r>
          </a:p>
          <a:p>
            <a:r>
              <a:rPr lang="pl-PL" b="1" dirty="0"/>
              <a:t>o</a:t>
            </a:r>
            <a:r>
              <a:rPr lang="pl-PL" b="1" dirty="0" smtClean="0"/>
              <a:t>statni zajazd na Litwie</a:t>
            </a:r>
          </a:p>
          <a:p>
            <a:r>
              <a:rPr lang="pl-PL" b="1" dirty="0"/>
              <a:t>h</a:t>
            </a:r>
            <a:r>
              <a:rPr lang="pl-PL" b="1" dirty="0" smtClean="0"/>
              <a:t>istoria szlachecka z roku 1811 i 1812</a:t>
            </a:r>
          </a:p>
          <a:p>
            <a:r>
              <a:rPr lang="pl-PL" b="1" dirty="0"/>
              <a:t>w</a:t>
            </a:r>
            <a:r>
              <a:rPr lang="pl-PL" b="1" dirty="0" smtClean="0"/>
              <a:t>e dwunastu księgach wierszem</a:t>
            </a:r>
          </a:p>
          <a:p>
            <a:endParaRPr lang="pl-PL" b="1" dirty="0" smtClean="0"/>
          </a:p>
          <a:p>
            <a:r>
              <a:rPr lang="pl-PL" b="1" dirty="0" smtClean="0">
                <a:solidFill>
                  <a:srgbClr val="FFC000"/>
                </a:solidFill>
              </a:rPr>
              <a:t>MAŁA POWTÓRKA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857232"/>
            <a:ext cx="8305800" cy="2286016"/>
          </a:xfrm>
        </p:spPr>
        <p:txBody>
          <a:bodyPr/>
          <a:lstStyle/>
          <a:p>
            <a:r>
              <a:rPr lang="pl-PL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ADAM MICKIEWICZ</a:t>
            </a:r>
            <a:br>
              <a:rPr lang="pl-PL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pl-PL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„PAN TADEUSZ”</a:t>
            </a:r>
            <a:endParaRPr lang="pl-PL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3471858" cy="1571636"/>
          </a:xfrm>
        </p:spPr>
        <p:txBody>
          <a:bodyPr>
            <a:noAutofit/>
          </a:bodyPr>
          <a:lstStyle/>
          <a:p>
            <a:r>
              <a:rPr lang="pl-PL" sz="3200" b="1" dirty="0" smtClean="0"/>
              <a:t>Czy utwór Adama Mickiewicza jest epopeją?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3257544" cy="4286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pl-PL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Epopeja:</a:t>
            </a:r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to gatunek literacki</a:t>
            </a:r>
          </a:p>
          <a:p>
            <a:pPr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wielowątkowa opowieść</a:t>
            </a:r>
            <a:b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o charakterze epickim</a:t>
            </a:r>
          </a:p>
          <a:p>
            <a:pPr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napisana jest wierszem</a:t>
            </a:r>
          </a:p>
          <a:p>
            <a:pPr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opowiada </a:t>
            </a:r>
            <a:b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o dziejach narodu na przykładzie wybranej grupy społecznej </a:t>
            </a:r>
            <a:b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w ważnym przełomowym momencie historycznym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3714744" y="928670"/>
            <a:ext cx="4993392" cy="535785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pl-PL" sz="1900" dirty="0" smtClean="0"/>
              <a:t>rozpoczyna się od inwokacji, w której podmiot liryczny zwraca się do Ojczyzny </a:t>
            </a:r>
            <a:br>
              <a:rPr lang="pl-PL" sz="1900" dirty="0" smtClean="0"/>
            </a:br>
            <a:r>
              <a:rPr lang="pl-PL" sz="1900" dirty="0" smtClean="0"/>
              <a:t>i Matki Boskiej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jest wielowątkową opowieścią przedstawiającą czyny bohaterów, którzy są przedstawicielami polskiej szlachty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ich losy pokazane są na tle ważnych, przełomowych wydarzeń historycznych, czyli na tle epoki napoleońskiej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zawiera bardzo dużą ilość obszernych, realistycznych i drobiazgowych opisów – postaci, przyrody, życia codziennego, ubiorów, różnego rodzaju przedmiotów, scen batalistycznych i zdarzeń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napisany jest wierszem –trzynastozgłoskowcem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ma patetyczny styl - opowiada o rzeczach ważnych i wzniosłych, dotyczących przeszłości narodu oraz bieżących wydarzeń</a:t>
            </a:r>
          </a:p>
          <a:p>
            <a:pPr>
              <a:buFont typeface="Wingdings" pitchFamily="2" charset="2"/>
              <a:buChar char="§"/>
            </a:pPr>
            <a:r>
              <a:rPr lang="pl-PL" sz="1900" dirty="0" smtClean="0"/>
              <a:t>napisana jest pięknym poetycki językiem</a:t>
            </a:r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  <a:p>
            <a:pPr>
              <a:buFont typeface="Wingdings" pitchFamily="2" charset="2"/>
              <a:buChar char="§"/>
            </a:pPr>
            <a:endParaRPr lang="pl-PL" sz="2000" dirty="0" smtClean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4294967295"/>
          </p:nvPr>
        </p:nvSpPr>
        <p:spPr>
          <a:xfrm>
            <a:off x="4000496" y="285729"/>
            <a:ext cx="4286280" cy="4286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solidFill>
                  <a:schemeClr val="accent2"/>
                </a:solidFill>
              </a:rPr>
              <a:t>„Pan Tadeusz” jest epopeją, bo:</a:t>
            </a:r>
            <a:endParaRPr lang="pl-PL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3400" dirty="0" smtClean="0">
                <a:solidFill>
                  <a:schemeClr val="accent2"/>
                </a:solidFill>
              </a:rPr>
              <a:t>Tytuł warto zapamiętać, bo: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Tadeusz</a:t>
            </a:r>
            <a:r>
              <a:rPr lang="pl-PL" sz="3600" dirty="0" smtClean="0"/>
              <a:t>- to imię bohatera, który reprezentuje nowe, młode pokolenie szlachty, którego pojawienie się zapowiada zmiany w losach Polski. To również nawiązanie do postaci Tadeusza Kościuszki, po którym młody Soplica otrzymał to imię.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Ostatni zajazd </a:t>
            </a:r>
            <a:r>
              <a:rPr lang="pl-PL" sz="3600" dirty="0" smtClean="0"/>
              <a:t>– zajazd - to zajęcie siłą posiadłości jako egzekucja wyroku sądowego dokonane przez stronę, która wygrała proces.</a:t>
            </a:r>
            <a:br>
              <a:rPr lang="pl-PL" sz="3600" dirty="0" smtClean="0"/>
            </a:br>
            <a:r>
              <a:rPr lang="pl-PL" sz="3600" dirty="0" smtClean="0"/>
              <a:t>W trakcie tego ostatniego zajazdu spotykają się dwie rodziny: Horeszków i Sopliców, które toczą spór o prawowitą własność zamku.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Litwa</a:t>
            </a:r>
            <a:r>
              <a:rPr lang="pl-PL" sz="3600" dirty="0" smtClean="0"/>
              <a:t> - miejsce wydarzeń - ojczyzna Adama Mickiewicza.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Historia szlachecka </a:t>
            </a:r>
            <a:r>
              <a:rPr lang="pl-PL" sz="3600" dirty="0" smtClean="0"/>
              <a:t>– w epopei tej narrator opowiada o dziejach szlachty, ona jest bohaterem zbiorowym utworu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Rok 1811 i 1812 </a:t>
            </a:r>
            <a:r>
              <a:rPr lang="pl-PL" sz="3600" dirty="0" smtClean="0"/>
              <a:t>- czas akcji utworu 1811r. (I-X*) piątek -wtorek (lato.</a:t>
            </a:r>
            <a:br>
              <a:rPr lang="pl-PL" sz="3600" dirty="0" smtClean="0"/>
            </a:br>
            <a:r>
              <a:rPr lang="pl-PL" sz="3600" dirty="0" smtClean="0"/>
              <a:t>1812 r.- dwa dni wiosny (XI-XII)</a:t>
            </a:r>
          </a:p>
          <a:p>
            <a:r>
              <a:rPr lang="pl-PL" sz="3600" dirty="0" smtClean="0">
                <a:solidFill>
                  <a:schemeClr val="accent2"/>
                </a:solidFill>
              </a:rPr>
              <a:t>We dwunastu księgach wierszem </a:t>
            </a:r>
            <a:r>
              <a:rPr lang="pl-PL" sz="3600" dirty="0" smtClean="0"/>
              <a:t>- trzynastozgłoskowcem, czyli każdy wers ma po 13 sylab; dzieło jest podzielone na dwanaście ksiąg, każda ma swój tytuł i przebieg wydarzeń. </a:t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pl-PL" dirty="0" smtClean="0">
                <a:solidFill>
                  <a:schemeClr val="accent2"/>
                </a:solidFill>
              </a:rPr>
              <a:t>Czy ważny jest tytuł tej epopei?</a:t>
            </a:r>
            <a:endParaRPr lang="pl-PL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529209"/>
          </a:xfrm>
        </p:spPr>
        <p:txBody>
          <a:bodyPr/>
          <a:lstStyle/>
          <a:p>
            <a:r>
              <a:rPr lang="pl-PL" sz="1800" dirty="0" smtClean="0"/>
              <a:t>  TO, CO WYDARZYŁO SIĘ DAWNIEJ</a:t>
            </a:r>
            <a:endParaRPr lang="pl-PL" sz="1800" dirty="0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2"/>
                </a:solidFill>
              </a:rPr>
              <a:t>Pokazane jest w między innymi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na obrazach przedstawiających postacie historyczne - Tadeusza Kościuszki, Rejtana, Korsaka, Jasińskiego, które wiszą w dworku Sopliców</a:t>
            </a:r>
          </a:p>
          <a:p>
            <a:pPr>
              <a:buFontTx/>
              <a:buChar char="-"/>
            </a:pPr>
            <a:endParaRPr lang="pl-PL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w koncercie granym na cymbałach przez Jankiela na zaręczynach Zosi i Tadeusza- to: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solidFill>
                  <a:schemeClr val="tx2"/>
                </a:solidFill>
              </a:rPr>
              <a:t>Konstytucja 3-go Maja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solidFill>
                  <a:schemeClr val="tx2"/>
                </a:solidFill>
              </a:rPr>
              <a:t>konfederacja Targowicka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solidFill>
                  <a:schemeClr val="tx2"/>
                </a:solidFill>
              </a:rPr>
              <a:t>Insurekcja Kościuszkowska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solidFill>
                  <a:schemeClr val="tx2"/>
                </a:solidFill>
              </a:rPr>
              <a:t>Rzeź Pragi z listopada 1794 r.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>
                <a:solidFill>
                  <a:schemeClr val="tx2"/>
                </a:solidFill>
              </a:rPr>
              <a:t>powstanie i walka Legionów gen. Henryka Dąbrowskiego 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u boku Napoleona Bonaparte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14" name="Symbol zastępczy zawartości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wyprawa Napoleona na Rosję i nadzieje Polaków związane z tą wyprawą na odzyskanie niepodległości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rok 1812, wkroczenie armii Napoleona na ziemie polskie (Legioniści gen. Dąbrowskiego i ona sam przybywają do </a:t>
            </a:r>
            <a:r>
              <a:rPr lang="pl-PL" dirty="0" err="1" smtClean="0">
                <a:solidFill>
                  <a:schemeClr val="tx2">
                    <a:lumMod val="50000"/>
                  </a:schemeClr>
                </a:solidFill>
              </a:rPr>
              <a:t>Soplicowa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357166"/>
            <a:ext cx="8401080" cy="941282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   	</a:t>
            </a:r>
            <a:r>
              <a:rPr lang="pl-PL" sz="3600" dirty="0" smtClean="0">
                <a:solidFill>
                  <a:schemeClr val="accent2"/>
                </a:solidFill>
              </a:rPr>
              <a:t>ZWRÓĆ UWAGĘ NA HISTORIĘ  			</a:t>
            </a:r>
            <a:r>
              <a:rPr lang="pl-PL" sz="3600" dirty="0" err="1" smtClean="0">
                <a:solidFill>
                  <a:schemeClr val="accent2"/>
                </a:solidFill>
              </a:rPr>
              <a:t>W„PANU</a:t>
            </a:r>
            <a:r>
              <a:rPr lang="pl-PL" sz="3600" dirty="0" smtClean="0">
                <a:solidFill>
                  <a:schemeClr val="accent2"/>
                </a:solidFill>
              </a:rPr>
              <a:t> TADEUSZU”</a:t>
            </a:r>
            <a:endParaRPr lang="pl-PL" sz="3600" dirty="0">
              <a:solidFill>
                <a:schemeClr val="accent2"/>
              </a:solidFill>
            </a:endParaRPr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3"/>
          </p:nvPr>
        </p:nvSpPr>
        <p:spPr>
          <a:xfrm>
            <a:off x="4648200" y="1357297"/>
            <a:ext cx="4040188" cy="785819"/>
          </a:xfrm>
        </p:spPr>
        <p:txBody>
          <a:bodyPr/>
          <a:lstStyle/>
          <a:p>
            <a:r>
              <a:rPr lang="pl-PL" sz="2400" b="0" dirty="0" smtClean="0"/>
              <a:t/>
            </a:r>
            <a:br>
              <a:rPr lang="pl-PL" sz="2400" b="0" dirty="0" smtClean="0"/>
            </a:br>
            <a:endParaRPr lang="pl-PL" sz="2400" b="0" dirty="0" smtClean="0"/>
          </a:p>
          <a:p>
            <a:endParaRPr lang="pl-PL" sz="2400" b="0" dirty="0" smtClean="0"/>
          </a:p>
          <a:p>
            <a:r>
              <a:rPr lang="pl-PL" sz="2400" b="0" dirty="0" smtClean="0"/>
              <a:t>To, co dzieje się w czasie aktualnych wydarzeń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Autofit/>
          </a:bodyPr>
          <a:lstStyle/>
          <a:p>
            <a:r>
              <a:rPr lang="pl-PL" sz="1400" b="1" dirty="0" smtClean="0">
                <a:solidFill>
                  <a:schemeClr val="accent2"/>
                </a:solidFill>
              </a:rPr>
              <a:t>Ksiądz Robak</a:t>
            </a:r>
            <a:r>
              <a:rPr lang="pl-PL" sz="1400" dirty="0" smtClean="0">
                <a:solidFill>
                  <a:schemeClr val="accent2"/>
                </a:solidFill>
              </a:rPr>
              <a:t> </a:t>
            </a:r>
            <a:r>
              <a:rPr lang="pl-PL" sz="1200" dirty="0" smtClean="0">
                <a:solidFill>
                  <a:schemeClr val="accent2"/>
                </a:solidFill>
              </a:rPr>
              <a:t>– Jacek Soplica, ojciec Tadeusza, w młodości nieszczęśliwie zakochany w Ewie </a:t>
            </a:r>
            <a:r>
              <a:rPr lang="pl-PL" sz="1200" dirty="0" err="1" smtClean="0">
                <a:solidFill>
                  <a:schemeClr val="accent2"/>
                </a:solidFill>
              </a:rPr>
              <a:t>Horeszkównie</a:t>
            </a:r>
            <a:endParaRPr lang="pl-PL" sz="1200" dirty="0" smtClean="0">
              <a:solidFill>
                <a:schemeClr val="accent2"/>
              </a:solidFill>
            </a:endParaRPr>
          </a:p>
          <a:p>
            <a:r>
              <a:rPr lang="pl-PL" sz="1400" b="1" dirty="0" smtClean="0">
                <a:solidFill>
                  <a:schemeClr val="accent2"/>
                </a:solidFill>
              </a:rPr>
              <a:t>Tadeusz Soplica</a:t>
            </a:r>
            <a:r>
              <a:rPr lang="pl-PL" sz="1200" dirty="0" smtClean="0">
                <a:solidFill>
                  <a:schemeClr val="accent2"/>
                </a:solidFill>
              </a:rPr>
              <a:t> – młody szlachcic, powracający do </a:t>
            </a:r>
            <a:r>
              <a:rPr lang="pl-PL" sz="1200" dirty="0" err="1" smtClean="0">
                <a:solidFill>
                  <a:schemeClr val="accent2"/>
                </a:solidFill>
              </a:rPr>
              <a:t>Soplicowa</a:t>
            </a:r>
            <a:r>
              <a:rPr lang="pl-PL" sz="1200" dirty="0" smtClean="0">
                <a:solidFill>
                  <a:schemeClr val="accent2"/>
                </a:solidFill>
              </a:rPr>
              <a:t> z Wilna, gdzie kształcił się, syn Jacka Soplicy. bratanek Sędziego</a:t>
            </a:r>
          </a:p>
          <a:p>
            <a:r>
              <a:rPr lang="pl-PL" sz="1400" b="1" dirty="0" smtClean="0">
                <a:solidFill>
                  <a:schemeClr val="accent2"/>
                </a:solidFill>
              </a:rPr>
              <a:t>Sędzia</a:t>
            </a:r>
            <a:r>
              <a:rPr lang="pl-PL" sz="1400" dirty="0" smtClean="0">
                <a:solidFill>
                  <a:schemeClr val="accent2"/>
                </a:solidFill>
              </a:rPr>
              <a:t> </a:t>
            </a:r>
            <a:r>
              <a:rPr lang="pl-PL" sz="1200" dirty="0" smtClean="0">
                <a:solidFill>
                  <a:schemeClr val="accent2"/>
                </a:solidFill>
              </a:rPr>
              <a:t>– stryj Tadeusza, brat Jacka, dobry gospodarz i poważny obywatel, hołdujący starym obyczajom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Zosia</a:t>
            </a:r>
            <a:r>
              <a:rPr lang="pl-PL" sz="1400" dirty="0" smtClean="0">
                <a:solidFill>
                  <a:schemeClr val="tx2"/>
                </a:solidFill>
              </a:rPr>
              <a:t> </a:t>
            </a:r>
            <a:r>
              <a:rPr lang="pl-PL" sz="1200" dirty="0" smtClean="0">
                <a:solidFill>
                  <a:schemeClr val="tx2"/>
                </a:solidFill>
              </a:rPr>
              <a:t>– wychowanica Telimeny, córka Ewy </a:t>
            </a:r>
            <a:r>
              <a:rPr lang="pl-PL" sz="1200" dirty="0" err="1" smtClean="0">
                <a:solidFill>
                  <a:schemeClr val="tx2"/>
                </a:solidFill>
              </a:rPr>
              <a:t>Horeszkówny</a:t>
            </a:r>
            <a:r>
              <a:rPr lang="pl-PL" sz="1200" dirty="0" smtClean="0">
                <a:solidFill>
                  <a:schemeClr val="tx2"/>
                </a:solidFill>
              </a:rPr>
              <a:t>, młodziutka dziewczyna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Telimena</a:t>
            </a:r>
            <a:r>
              <a:rPr lang="pl-PL" sz="1400" dirty="0" smtClean="0">
                <a:solidFill>
                  <a:schemeClr val="tx2"/>
                </a:solidFill>
              </a:rPr>
              <a:t> – </a:t>
            </a:r>
            <a:r>
              <a:rPr lang="pl-PL" sz="1200" dirty="0" smtClean="0">
                <a:solidFill>
                  <a:schemeClr val="tx2"/>
                </a:solidFill>
              </a:rPr>
              <a:t>daleka krewna Zosi, kobieta w średnim wieku, piękna, zawzięcie poszukująca męża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Hrabia</a:t>
            </a:r>
            <a:r>
              <a:rPr lang="pl-PL" sz="1400" dirty="0" smtClean="0">
                <a:solidFill>
                  <a:schemeClr val="tx2"/>
                </a:solidFill>
              </a:rPr>
              <a:t> </a:t>
            </a:r>
            <a:r>
              <a:rPr lang="pl-PL" sz="1200" dirty="0" smtClean="0">
                <a:solidFill>
                  <a:schemeClr val="tx2"/>
                </a:solidFill>
              </a:rPr>
              <a:t>– daleki krewny Horeszków ze strony matki, marzyciel, wychowywany z cudzoziemska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Wojski</a:t>
            </a:r>
            <a:r>
              <a:rPr lang="pl-PL" sz="1200" dirty="0" smtClean="0">
                <a:solidFill>
                  <a:schemeClr val="tx2"/>
                </a:solidFill>
              </a:rPr>
              <a:t> – przyjaciel Sędziego, daleki jego krewny, wirtuoz gry na rogu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Rejent</a:t>
            </a:r>
            <a:r>
              <a:rPr lang="pl-PL" sz="1400" dirty="0" smtClean="0">
                <a:solidFill>
                  <a:schemeClr val="tx2"/>
                </a:solidFill>
              </a:rPr>
              <a:t> </a:t>
            </a:r>
            <a:r>
              <a:rPr lang="pl-PL" sz="1200" dirty="0" smtClean="0">
                <a:solidFill>
                  <a:schemeClr val="tx2"/>
                </a:solidFill>
              </a:rPr>
              <a:t>– przyjaciel Sędziego, należy do niego pies Kłusy, przedmiot sporu z Asesorem – właścicielem charta, Sokoła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Asesor</a:t>
            </a:r>
            <a:r>
              <a:rPr lang="pl-PL" sz="1200" dirty="0" smtClean="0">
                <a:solidFill>
                  <a:schemeClr val="tx2"/>
                </a:solidFill>
              </a:rPr>
              <a:t> – przyjaciel Sędziego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Gerwazy</a:t>
            </a:r>
            <a:r>
              <a:rPr lang="pl-PL" sz="1200" dirty="0" smtClean="0">
                <a:solidFill>
                  <a:schemeClr val="tx2"/>
                </a:solidFill>
              </a:rPr>
              <a:t> – Klucznik zamku, stary i wierny sługa Horeszków, świadek śmierci Stolnika, ogarnięty chęcią zemsty na Soplicach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Jankiel</a:t>
            </a:r>
            <a:r>
              <a:rPr lang="pl-PL" sz="1200" dirty="0" smtClean="0">
                <a:solidFill>
                  <a:schemeClr val="tx2"/>
                </a:solidFill>
              </a:rPr>
              <a:t> – właściciel karczmy w Soplicowie, Żyd, patriota, szanowany i lubiany przez wszystkich, niezrównany cymbalista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Podkomorzy</a:t>
            </a:r>
            <a:r>
              <a:rPr lang="pl-PL" sz="1400" dirty="0" smtClean="0">
                <a:solidFill>
                  <a:schemeClr val="tx2"/>
                </a:solidFill>
              </a:rPr>
              <a:t> </a:t>
            </a:r>
            <a:r>
              <a:rPr lang="pl-PL" sz="1200" dirty="0" smtClean="0">
                <a:solidFill>
                  <a:schemeClr val="tx2"/>
                </a:solidFill>
              </a:rPr>
              <a:t>– przyjaciel Sędziego, szanowany obywatel, ma rozstrzygnąć spór o zamek</a:t>
            </a:r>
          </a:p>
          <a:p>
            <a:r>
              <a:rPr lang="pl-PL" sz="1400" b="1" dirty="0" smtClean="0">
                <a:solidFill>
                  <a:schemeClr val="tx2"/>
                </a:solidFill>
              </a:rPr>
              <a:t>Maciej Dobrzyński</a:t>
            </a:r>
            <a:r>
              <a:rPr lang="pl-PL" sz="1200" dirty="0" smtClean="0">
                <a:solidFill>
                  <a:schemeClr val="tx2"/>
                </a:solidFill>
              </a:rPr>
              <a:t> – przedstawiciel i wódz rodu Dobrzyńskich, mądry, roztropny, rozważny</a:t>
            </a:r>
          </a:p>
          <a:p>
            <a:endParaRPr lang="pl-PL" sz="1200" dirty="0" smtClean="0">
              <a:solidFill>
                <a:schemeClr val="tx2"/>
              </a:solidFill>
            </a:endParaRPr>
          </a:p>
          <a:p>
            <a:r>
              <a:rPr lang="pl-PL" sz="1400" b="1" dirty="0" smtClean="0">
                <a:solidFill>
                  <a:schemeClr val="accent2"/>
                </a:solidFill>
              </a:rPr>
              <a:t>Stolnik</a:t>
            </a:r>
            <a:r>
              <a:rPr lang="pl-PL" sz="1400" dirty="0" smtClean="0">
                <a:solidFill>
                  <a:schemeClr val="accent2"/>
                </a:solidFill>
              </a:rPr>
              <a:t> Horeszko </a:t>
            </a:r>
            <a:r>
              <a:rPr lang="pl-PL" sz="1200" dirty="0" smtClean="0">
                <a:solidFill>
                  <a:schemeClr val="accent2"/>
                </a:solidFill>
              </a:rPr>
              <a:t>– ostatni z rodu, zwolennik Konstytucji 3-go Maja, przeciwnik Targowicy, zabity przez Jacka Soplicę</a:t>
            </a:r>
          </a:p>
          <a:p>
            <a:r>
              <a:rPr lang="pl-PL" sz="1400" b="1" dirty="0" smtClean="0">
                <a:solidFill>
                  <a:schemeClr val="accent2"/>
                </a:solidFill>
              </a:rPr>
              <a:t>Ewa</a:t>
            </a:r>
            <a:r>
              <a:rPr lang="pl-PL" sz="1400" dirty="0" smtClean="0">
                <a:solidFill>
                  <a:schemeClr val="accent2"/>
                </a:solidFill>
              </a:rPr>
              <a:t> </a:t>
            </a:r>
            <a:r>
              <a:rPr lang="pl-PL" sz="1400" dirty="0" err="1" smtClean="0">
                <a:solidFill>
                  <a:schemeClr val="accent2"/>
                </a:solidFill>
              </a:rPr>
              <a:t>Horeszkówna</a:t>
            </a:r>
            <a:r>
              <a:rPr lang="pl-PL" sz="1400" dirty="0" smtClean="0">
                <a:solidFill>
                  <a:schemeClr val="accent2"/>
                </a:solidFill>
              </a:rPr>
              <a:t> </a:t>
            </a:r>
            <a:r>
              <a:rPr lang="pl-PL" sz="1200" dirty="0" smtClean="0">
                <a:solidFill>
                  <a:schemeClr val="accent2"/>
                </a:solidFill>
              </a:rPr>
              <a:t>– jedyna córka Stolnika, matka Zosi, ukochana Jacka Soplicy, zmarła na Syberii</a:t>
            </a:r>
            <a:br>
              <a:rPr lang="pl-PL" sz="1200" dirty="0" smtClean="0">
                <a:solidFill>
                  <a:schemeClr val="accent2"/>
                </a:solidFill>
              </a:rPr>
            </a:br>
            <a:r>
              <a:rPr lang="pl-PL" sz="1200" dirty="0" smtClean="0"/>
              <a:t/>
            </a:r>
            <a:br>
              <a:rPr lang="pl-PL" sz="1200" dirty="0" smtClean="0"/>
            </a:br>
            <a:endParaRPr lang="pl-PL" sz="1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</a:rPr>
              <a:t>    WARTO ZAPAMIĘTAĆ BOHATERÓW EPOPEI</a:t>
            </a:r>
            <a:endParaRPr lang="pl-PL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Kim jest KSIĄDZ ROBAK? Czy zawsze był taki, jakim go poznajemy?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1"/>
          </p:nvPr>
        </p:nvSpPr>
        <p:spPr>
          <a:xfrm>
            <a:off x="428596" y="1928802"/>
            <a:ext cx="3071834" cy="42148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pl-PL" dirty="0" smtClean="0"/>
          </a:p>
          <a:p>
            <a:r>
              <a:rPr lang="pl-PL" sz="2900" dirty="0" smtClean="0">
                <a:solidFill>
                  <a:schemeClr val="tx2"/>
                </a:solidFill>
              </a:rPr>
              <a:t>To główny bohater utworu.</a:t>
            </a:r>
          </a:p>
          <a:p>
            <a:endParaRPr lang="pl-PL" sz="2900" dirty="0" smtClean="0">
              <a:solidFill>
                <a:schemeClr val="tx2"/>
              </a:solidFill>
            </a:endParaRPr>
          </a:p>
          <a:p>
            <a:r>
              <a:rPr lang="pl-PL" sz="2900" dirty="0" smtClean="0">
                <a:solidFill>
                  <a:schemeClr val="tx2"/>
                </a:solidFill>
              </a:rPr>
              <a:t>Postać dynamiczna, czyli zmieniająca się w trakcie wydarzeń.</a:t>
            </a:r>
          </a:p>
          <a:p>
            <a:endParaRPr lang="pl-PL" sz="2900" dirty="0" smtClean="0">
              <a:solidFill>
                <a:schemeClr val="tx2"/>
              </a:solidFill>
            </a:endParaRPr>
          </a:p>
          <a:p>
            <a:r>
              <a:rPr lang="pl-PL" sz="2900" dirty="0" smtClean="0">
                <a:solidFill>
                  <a:schemeClr val="tx2"/>
                </a:solidFill>
              </a:rPr>
              <a:t>Tajemniczy, niezwykły, pełen odwagi i gotowy do najwyższych poświęceń człowiek, który walczył i nadal walcz o wolność Polski.</a:t>
            </a:r>
          </a:p>
          <a:p>
            <a:endParaRPr lang="pl-PL" sz="2900" dirty="0" smtClean="0">
              <a:solidFill>
                <a:schemeClr val="tx2"/>
              </a:solidFill>
            </a:endParaRPr>
          </a:p>
          <a:p>
            <a:r>
              <a:rPr lang="pl-PL" sz="2900" dirty="0" smtClean="0">
                <a:solidFill>
                  <a:schemeClr val="tx2"/>
                </a:solidFill>
              </a:rPr>
              <a:t>Jego przeszłość poznajemy</a:t>
            </a:r>
            <a:br>
              <a:rPr lang="pl-PL" sz="2900" dirty="0" smtClean="0">
                <a:solidFill>
                  <a:schemeClr val="tx2"/>
                </a:solidFill>
              </a:rPr>
            </a:br>
            <a:r>
              <a:rPr lang="pl-PL" sz="2900" dirty="0" smtClean="0">
                <a:solidFill>
                  <a:schemeClr val="tx2"/>
                </a:solidFill>
              </a:rPr>
              <a:t>z wypowiedzi Gerwazego, które jednak mają charakter stronniczy, bo Gerwazy nienawidzi Jacka oraz ze spowiedzi Jacka Soplicy, której dokonuje przed śmiercią </a:t>
            </a:r>
            <a:br>
              <a:rPr lang="pl-PL" sz="2900" dirty="0" smtClean="0">
                <a:solidFill>
                  <a:schemeClr val="tx2"/>
                </a:solidFill>
              </a:rPr>
            </a:br>
            <a:r>
              <a:rPr lang="pl-PL" sz="2900" dirty="0" smtClean="0">
                <a:solidFill>
                  <a:schemeClr val="tx2"/>
                </a:solidFill>
              </a:rPr>
              <a:t>w obecności księdza, syna, brata </a:t>
            </a:r>
            <a:br>
              <a:rPr lang="pl-PL" sz="2900" dirty="0" smtClean="0">
                <a:solidFill>
                  <a:schemeClr val="tx2"/>
                </a:solidFill>
              </a:rPr>
            </a:br>
            <a:r>
              <a:rPr lang="pl-PL" sz="2900" dirty="0" smtClean="0">
                <a:solidFill>
                  <a:schemeClr val="tx2"/>
                </a:solidFill>
              </a:rPr>
              <a:t>i Gerwazego.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3857620" y="1928802"/>
            <a:ext cx="4850516" cy="416719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v"/>
            </a:pP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Poznajemy go, gdy ponownie po latach walki </a:t>
            </a:r>
            <a:b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w różnych miejscach Europy przebywa </a:t>
            </a:r>
            <a:b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w Soplicowie.</a:t>
            </a:r>
          </a:p>
          <a:p>
            <a:pPr>
              <a:buNone/>
            </a:pP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	Nikt go tam jednak nie rozpoznaje, ponieważ zmienił się i nosi habit mnisi. Jest Bernardynem.</a:t>
            </a:r>
          </a:p>
          <a:p>
            <a:pPr>
              <a:buFont typeface="Wingdings" pitchFamily="2" charset="2"/>
              <a:buChar char="v"/>
            </a:pP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W Soplicowie Ksiądz Robak przygotowuje szlachtę do powstania przeciwko Moskalom, spotyka się z innymi w karczmie u Jankiela </a:t>
            </a:r>
            <a:b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i opowiada o Napoleonie Bonaparte, o jego podbojach i o tym, że wkrótce  wraz ze swoją armią dotrze na ziemie polskie, by je wyzwolić.</a:t>
            </a:r>
          </a:p>
          <a:p>
            <a:pPr>
              <a:buFont typeface="Wingdings" pitchFamily="2" charset="2"/>
              <a:buChar char="v"/>
            </a:pP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Bierze udział w życiu społeczności soplicowskiej, uczestniczy w obiadach, kolacjach i innych biesiadach, w polowaniu na niedźwiedzia.</a:t>
            </a:r>
          </a:p>
          <a:p>
            <a:pPr>
              <a:buFont typeface="Wingdings" pitchFamily="2" charset="2"/>
              <a:buChar char="v"/>
            </a:pPr>
            <a:r>
              <a:rPr lang="pl-PL" sz="3400" dirty="0" smtClean="0">
                <a:solidFill>
                  <a:schemeClr val="tx2">
                    <a:lumMod val="10000"/>
                  </a:schemeClr>
                </a:solidFill>
              </a:rPr>
              <a:t>Obserwuje syna, który nie wie jeszcze, kim jest tak naprawdę ksiądz Robak.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529209"/>
          </a:xfrm>
        </p:spPr>
        <p:txBody>
          <a:bodyPr/>
          <a:lstStyle/>
          <a:p>
            <a:r>
              <a:rPr lang="pl-PL" dirty="0" smtClean="0"/>
              <a:t>Przeszłość Jacka Soplicy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329114" cy="415606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pl-PL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</a:t>
            </a: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Przyjaźń Jacka Soplicy i Stolnik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Miłość Soplicy do Ewy, córki magnata.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Podanie Jackowi „czarnej polewki” (odmowa ręki córki).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Ślub Jacka z ubogą dziewczyną i narodziny syna Tadeusza.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5. Śmierć żony Soplicy.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6. Małżeństwo Ewy z zamożnym wojewodą.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7. Oblężenie zamku Stolnika przez Moskali.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8. Wykorzystanie przez Soplicę okazji i zabójstwo Stolnika.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9. Utrata reputacji wskutek haniebnego czynu.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10. Nadużywanie przez Jacka alkoholu.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11. Śmierć Ewy </a:t>
            </a:r>
            <a:r>
              <a:rPr lang="pl-PL" sz="4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Horeszkówny</a:t>
            </a: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na Sybirze.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12. Przyjęcie pod opiekę rodziny Sopliców Zosi – córki Ewy.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13. Oddanie syna Tadeusza pod opiekę brata.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14. Ucieczka Soplicy za granicę.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15. Przybranie tożsamości księdza Robaka.</a:t>
            </a:r>
          </a:p>
          <a:p>
            <a:pPr marL="514350" indent="-514350"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16. Walka w armii Napoleona – udział w bitwach pod Hohenlinden, Jeną i </a:t>
            </a:r>
            <a:r>
              <a:rPr lang="pl-PL" sz="48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Samosierrą</a:t>
            </a: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17. Pełnienie funkcji emisariusza.</a:t>
            </a:r>
          </a:p>
          <a:p>
            <a:pPr>
              <a:buNone/>
            </a:pP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18. Wielokrotne przebywanie w więzieniach , m.in. </a:t>
            </a:r>
            <a:r>
              <a:rPr lang="pl-PL" sz="48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pruskim</a:t>
            </a: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b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pl-PL" sz="4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19. Tajna misja emisariusza na ziemie Litwy: przygotowanie powstania przeciwko Rosji.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20. Wyjawienie prawdziwej tożsamości Sędziemu.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21. Ocalenie Gerwazego i Hrabiego przed śmiercią z rąk Moskali w czasie zajazdu w Soplicowie.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22. Śmiertelne rany księdza Robaka odniesione </a:t>
            </a:r>
            <a:b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 bitwie z Moskalami.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23. Spowiedź Jacka Soplicy.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24. Przebaczenie Jackowi przez Gerwazego.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24. Śmierć Jacka Soplicy.</a:t>
            </a:r>
          </a:p>
          <a:p>
            <a:pPr>
              <a:buNone/>
            </a:pP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25. Rehabilitacja zmarłego bohatera po mszy </a:t>
            </a:r>
            <a:b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l-PL" sz="5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 Soplicowie, odznaczenie Legii Honorowej</a:t>
            </a:r>
          </a:p>
          <a:p>
            <a:endParaRPr lang="pl-PL" sz="56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pl-PL" sz="5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	</a:t>
            </a:r>
            <a:r>
              <a:rPr lang="pl-PL" sz="2800" dirty="0" smtClean="0">
                <a:solidFill>
                  <a:schemeClr val="accent2">
                    <a:lumMod val="50000"/>
                  </a:schemeClr>
                </a:solidFill>
              </a:rPr>
              <a:t>       JACEK SOPLICA – KSIĄDZ ROBAK</a:t>
            </a:r>
            <a:br>
              <a:rPr lang="pl-PL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2800" dirty="0" smtClean="0">
                <a:solidFill>
                  <a:schemeClr val="accent2">
                    <a:lumMod val="50000"/>
                  </a:schemeClr>
                </a:solidFill>
              </a:rPr>
              <a:t>		   	DZIEJE POSTACI</a:t>
            </a:r>
            <a:endParaRPr lang="pl-PL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529209"/>
          </a:xfrm>
        </p:spPr>
        <p:txBody>
          <a:bodyPr/>
          <a:lstStyle/>
          <a:p>
            <a:r>
              <a:rPr lang="pl-PL" dirty="0" smtClean="0"/>
              <a:t>Wydarzenia aktualne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244</TotalTime>
  <Words>750</Words>
  <Application>Microsoft Office PowerPoint</Application>
  <PresentationFormat>Pokaz na ekranie (4:3)</PresentationFormat>
  <Paragraphs>113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Papier</vt:lpstr>
      <vt:lpstr>ADAM MICKIEWICZ „PAN TADEUSZ”</vt:lpstr>
      <vt:lpstr>Czy utwór Adama Mickiewicza jest epopeją?</vt:lpstr>
      <vt:lpstr>Czy ważny jest tytuł tej epopei?</vt:lpstr>
      <vt:lpstr>    ZWRÓĆ UWAGĘ NA HISTORIĘ     W„PANU TADEUSZU”</vt:lpstr>
      <vt:lpstr>    WARTO ZAPAMIĘTAĆ BOHATERÓW EPOPEI</vt:lpstr>
      <vt:lpstr>Kim jest KSIĄDZ ROBAK? Czy zawsze był taki, jakim go poznajemy?</vt:lpstr>
      <vt:lpstr>        JACEK SOPLICA – KSIĄDZ ROBAK       DZIEJE POSTACI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ADAM MICKIEWICZ „PAN TADEUSZ”</dc:title>
  <dc:creator>user</dc:creator>
  <cp:lastModifiedBy>user</cp:lastModifiedBy>
  <cp:revision>27</cp:revision>
  <dcterms:created xsi:type="dcterms:W3CDTF">2022-01-05T09:28:13Z</dcterms:created>
  <dcterms:modified xsi:type="dcterms:W3CDTF">2022-01-26T09:34:19Z</dcterms:modified>
</cp:coreProperties>
</file>