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57" r:id="rId6"/>
    <p:sldId id="259" r:id="rId7"/>
    <p:sldId id="260" r:id="rId8"/>
    <p:sldId id="263" r:id="rId9"/>
    <p:sldId id="264" r:id="rId10"/>
    <p:sldId id="265" r:id="rId11"/>
    <p:sldId id="271" r:id="rId12"/>
    <p:sldId id="266" r:id="rId13"/>
    <p:sldId id="267" r:id="rId14"/>
    <p:sldId id="269" r:id="rId15"/>
    <p:sldId id="276" r:id="rId16"/>
    <p:sldId id="272" r:id="rId17"/>
    <p:sldId id="273" r:id="rId18"/>
    <p:sldId id="274" r:id="rId19"/>
    <p:sldId id="270" r:id="rId20"/>
    <p:sldId id="268" r:id="rId21"/>
    <p:sldId id="275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0873-C118-40F4-A6F8-22E9EF6EECDF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054F2BF-5744-48CF-8CBA-95AD759850DC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0873-C118-40F4-A6F8-22E9EF6EECDF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2BF-5744-48CF-8CBA-95AD759850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0873-C118-40F4-A6F8-22E9EF6EECDF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2BF-5744-48CF-8CBA-95AD759850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0873-C118-40F4-A6F8-22E9EF6EECDF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2BF-5744-48CF-8CBA-95AD759850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0873-C118-40F4-A6F8-22E9EF6EECDF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2BF-5744-48CF-8CBA-95AD759850DC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0873-C118-40F4-A6F8-22E9EF6EECDF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2BF-5744-48CF-8CBA-95AD759850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0873-C118-40F4-A6F8-22E9EF6EECDF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2BF-5744-48CF-8CBA-95AD759850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0873-C118-40F4-A6F8-22E9EF6EECDF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2BF-5744-48CF-8CBA-95AD759850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0873-C118-40F4-A6F8-22E9EF6EECDF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2BF-5744-48CF-8CBA-95AD759850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0873-C118-40F4-A6F8-22E9EF6EECDF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2BF-5744-48CF-8CBA-95AD759850D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0873-C118-40F4-A6F8-22E9EF6EECDF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2BF-5744-48CF-8CBA-95AD759850DC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1080873-C118-40F4-A6F8-22E9EF6EECDF}" type="datetimeFigureOut">
              <a:rPr lang="pl-PL" smtClean="0"/>
              <a:t>17.01.2021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054F2BF-5744-48CF-8CBA-95AD759850D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Paweł Piecyk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000" dirty="0" smtClean="0"/>
              <a:t>Zmiany w wymaganiach maturalnych z historii rok 2021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1639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736111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Kierunki zmian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1331640" y="1268760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PI. </a:t>
            </a:r>
            <a:r>
              <a:rPr lang="pl-PL" dirty="0" smtClean="0"/>
              <a:t>Mając na względzie fakt, że obowiązująca podstawa programowa oraz praktyka nauczania historii w szkołach koncentruje się </a:t>
            </a:r>
            <a:r>
              <a:rPr lang="pl-PL" b="1" dirty="0" smtClean="0"/>
              <a:t>na historii cywilizacji zachodniej</a:t>
            </a:r>
            <a:r>
              <a:rPr lang="pl-PL" dirty="0" smtClean="0"/>
              <a:t>, ze szczególnym uwzględnieniem </a:t>
            </a:r>
            <a:r>
              <a:rPr lang="pl-PL" b="1" dirty="0" smtClean="0"/>
              <a:t>Polski</a:t>
            </a:r>
            <a:r>
              <a:rPr lang="pl-PL" dirty="0" smtClean="0"/>
              <a:t>, zostały z podstawy programowej </a:t>
            </a:r>
            <a:r>
              <a:rPr lang="pl-PL" b="1" dirty="0" smtClean="0">
                <a:solidFill>
                  <a:srgbClr val="FF0000"/>
                </a:solidFill>
              </a:rPr>
              <a:t>usunięte treści dotyczące historii innych obszarów geograficznych, które pojawiają się jedynie epizodycznie</a:t>
            </a:r>
            <a:r>
              <a:rPr lang="pl-PL" dirty="0" smtClean="0"/>
              <a:t> – albo w związku z wydarzeniami i procesami zachodzącymi w przywołanym kręgu Polski i Zachodu.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96" y="4221088"/>
            <a:ext cx="2232610" cy="222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645024"/>
            <a:ext cx="5894705" cy="238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01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4796"/>
            <a:ext cx="799941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66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31640" y="126876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71393" y="125573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PII</a:t>
            </a:r>
            <a:r>
              <a:rPr lang="pl-PL" dirty="0" smtClean="0"/>
              <a:t> Nie pomijając istotnych obszarów, okresów i zagadnień, których brak zaburzyłby rozumienie procesów historycznych, </a:t>
            </a:r>
            <a:r>
              <a:rPr lang="pl-PL" b="1" dirty="0" smtClean="0">
                <a:solidFill>
                  <a:srgbClr val="FF0000"/>
                </a:solidFill>
              </a:rPr>
              <a:t>usunięto zapisy dotyczące szczegółowej faktografii. Opanowanie treści usuniętych zapisów wymagałoby od uczniów znacznego wysiłku i czasu.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7" y="2520314"/>
            <a:ext cx="6321486" cy="224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1088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7" y="4726153"/>
            <a:ext cx="6321485" cy="181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0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31640" y="126876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106990" y="576263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PIII</a:t>
            </a:r>
            <a:r>
              <a:rPr lang="pl-PL" dirty="0" smtClean="0"/>
              <a:t> Usunięto zapisy, które wymagały synchronizacji najważniejszych wydarzeń z dziejów Polski z wydarzeniami europejskimi, gdyż m.in. </a:t>
            </a:r>
            <a:r>
              <a:rPr lang="pl-PL" b="1" dirty="0" smtClean="0">
                <a:solidFill>
                  <a:srgbClr val="FF0000"/>
                </a:solidFill>
              </a:rPr>
              <a:t>opanowanie tzw. myślenia historycznego, </a:t>
            </a:r>
            <a:r>
              <a:rPr lang="pl-PL" dirty="0" smtClean="0"/>
              <a:t>przy braku interakcji między nauczycielami a uczniami i</a:t>
            </a:r>
            <a:r>
              <a:rPr lang="pl-PL" b="1" dirty="0" smtClean="0">
                <a:solidFill>
                  <a:srgbClr val="FF0000"/>
                </a:solidFill>
              </a:rPr>
              <a:t> przerzucaniu ciężarów przygotowań do indywidualnej pracy uczniów</a:t>
            </a:r>
            <a:r>
              <a:rPr lang="pl-PL" dirty="0" smtClean="0"/>
              <a:t>, sprowadzałoby się do pamięciowego przyswojenia tych powiązań.</a:t>
            </a:r>
            <a:endParaRPr lang="pl-PL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5421"/>
            <a:ext cx="6639471" cy="354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99208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1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736111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Uzasadnienie kierunek zmian</a:t>
            </a: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1331640" y="126876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115616" y="126876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Kierując się opisanymi wyżej przesłankami usunięto również zapisy </a:t>
            </a:r>
            <a:r>
              <a:rPr lang="pl-PL" b="1" dirty="0" smtClean="0">
                <a:solidFill>
                  <a:srgbClr val="FF0000"/>
                </a:solidFill>
              </a:rPr>
              <a:t>sprawdzające znajomość historii historiografii</a:t>
            </a:r>
            <a:r>
              <a:rPr lang="pl-PL" dirty="0" smtClean="0"/>
              <a:t>. Znajomość ich nie jest konieczna do realizacji założeń pozostałych punktów podstawy programowej.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44" y="4221088"/>
            <a:ext cx="2050366" cy="205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1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Inne przykłady usunięć wraz z uzasadnieniem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97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4009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131840" y="3501008"/>
            <a:ext cx="54726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i="1" dirty="0" smtClean="0"/>
              <a:t>*Umiejętności trudne do samodzielnego opanowania, mogą przybrać postać wyłącznie pamięciowego przyswojenia PII. </a:t>
            </a:r>
          </a:p>
          <a:p>
            <a:endParaRPr lang="pl-PL" sz="1600" i="1" dirty="0" smtClean="0"/>
          </a:p>
          <a:p>
            <a:pPr algn="ctr"/>
            <a:r>
              <a:rPr lang="pl-PL" sz="1600" b="1" dirty="0" smtClean="0"/>
              <a:t>Wystarczy ujęcie treści na poziomie ogólnym, </a:t>
            </a:r>
            <a:br>
              <a:rPr lang="pl-PL" sz="1600" b="1" dirty="0" smtClean="0"/>
            </a:br>
            <a:r>
              <a:rPr lang="pl-PL" sz="1600" b="1" dirty="0" smtClean="0"/>
              <a:t>(wg zapisów z p. II.1.1).</a:t>
            </a:r>
          </a:p>
          <a:p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21449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551"/>
            <a:ext cx="7827963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163625" y="3717032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/>
              <a:t>Usunięcie szczegółowej faktografii, przy zachowaniu zasadniczych procesów (PII) </a:t>
            </a:r>
            <a:br>
              <a:rPr lang="pl-PL" i="1" dirty="0" smtClean="0"/>
            </a:br>
            <a:r>
              <a:rPr lang="pl-PL" i="1" dirty="0" smtClean="0"/>
              <a:t>i koncentracja na historii europejskiej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203848" y="47566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i="1" dirty="0" smtClean="0"/>
              <a:t>Wymagania koncentrują się na historii cywilizacji zachodniej. (PI)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2782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6" y="375636"/>
            <a:ext cx="8480425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03274" y="4725144"/>
            <a:ext cx="6089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 smtClean="0"/>
              <a:t>Usunięcie szczegółowej faktografii. Na poziomie ogólnym wystarczy zapis w p. IV.6.4). (PII)</a:t>
            </a:r>
            <a:endParaRPr lang="pl-PL" sz="1600" i="1" dirty="0"/>
          </a:p>
        </p:txBody>
      </p:sp>
      <p:sp>
        <p:nvSpPr>
          <p:cNvPr id="3" name="Prostokąt 2"/>
          <p:cNvSpPr/>
          <p:nvPr/>
        </p:nvSpPr>
        <p:spPr>
          <a:xfrm>
            <a:off x="1475656" y="5517232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 smtClean="0"/>
              <a:t>Umiejętności trudne do samodzielnego opanowania, mogą przybrać postać wyłącznie pamięciowego przyswojenia Wymagane jest wdrożenie myślenia historycznego. (PIII)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282460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31640" y="126876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0" y="260648"/>
            <a:ext cx="8139113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2" y="3868270"/>
            <a:ext cx="7578005" cy="211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9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79567"/>
            <a:ext cx="2459226" cy="195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23586" y="192219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sz="1600" b="1" dirty="0" smtClean="0"/>
              <a:t>Rozporządzenie Ministra Edukacji i Nauki z dnia 16 grudnia 2020 r. </a:t>
            </a:r>
          </a:p>
          <a:p>
            <a:r>
              <a:rPr lang="pl-PL" sz="1600" dirty="0" smtClean="0"/>
              <a:t>zmieniające rozporządzenie w sprawie szczególnych rozwiązań w okresie czasowego ograniczenia funkcjonowania jednostek systemu oświaty w związku z zapobieganiem, przeciwdziałaniem i zwalczaniem COVID-19</a:t>
            </a:r>
            <a:endParaRPr lang="pl-PL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8" y="1484784"/>
            <a:ext cx="3227176" cy="180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04515" y="342900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Załącznik nr 2 </a:t>
            </a:r>
            <a:r>
              <a:rPr lang="pl-PL" dirty="0" smtClean="0"/>
              <a:t>– wymagania egzaminacyjne dotyczące egzaminu maturalnego w roku szkolnym 2020/2021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6" y="4293096"/>
            <a:ext cx="2455668" cy="207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771800" y="5483032"/>
            <a:ext cx="5860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Podstawa programowa kształcenia </a:t>
            </a:r>
            <a:r>
              <a:rPr lang="pl-PL" b="1" dirty="0" smtClean="0"/>
              <a:t>ogólnego pozostaje </a:t>
            </a:r>
            <a:r>
              <a:rPr lang="pl-PL" b="1" dirty="0"/>
              <a:t>bez zmian</a:t>
            </a:r>
          </a:p>
        </p:txBody>
      </p:sp>
    </p:spTree>
    <p:extLst>
      <p:ext uri="{BB962C8B-B14F-4D97-AF65-F5344CB8AC3E}">
        <p14:creationId xmlns:p14="http://schemas.microsoft.com/office/powerpoint/2010/main" val="679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04664"/>
            <a:ext cx="6191076" cy="58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74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63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620688"/>
            <a:ext cx="6226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Zmiany zaproponowali:</a:t>
            </a:r>
          </a:p>
          <a:p>
            <a:pPr marL="342900" indent="-342900">
              <a:buAutoNum type="arabicPeriod"/>
            </a:pPr>
            <a:r>
              <a:rPr lang="pl-PL" dirty="0" smtClean="0"/>
              <a:t>Eksperci CKE/ OKE</a:t>
            </a:r>
          </a:p>
          <a:p>
            <a:pPr marL="342900" indent="-342900">
              <a:buAutoNum type="arabicPeriod"/>
            </a:pPr>
            <a:r>
              <a:rPr lang="pl-PL" dirty="0" smtClean="0"/>
              <a:t>Nauczyciele akademiccy </a:t>
            </a:r>
          </a:p>
          <a:p>
            <a:pPr marL="342900" indent="-342900">
              <a:buAutoNum type="arabicPeriod"/>
            </a:pPr>
            <a:r>
              <a:rPr lang="pl-PL" dirty="0" smtClean="0"/>
              <a:t>Nauczyciele szkół średnich i podstawowych</a:t>
            </a:r>
          </a:p>
          <a:p>
            <a:pPr marL="342900" indent="-342900">
              <a:buAutoNum type="arabicPeriod"/>
            </a:pPr>
            <a:r>
              <a:rPr lang="pl-PL" dirty="0" smtClean="0"/>
              <a:t>Przeprowadzono konsultacje społeczne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5611"/>
            <a:ext cx="4249806" cy="26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0" y="4869158"/>
            <a:ext cx="69929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8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26064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Od kilku lat średni wynik matury z historii jest coraz gorszy. </a:t>
            </a:r>
            <a:r>
              <a:rPr lang="pl-PL" b="1" dirty="0"/>
              <a:t>W 2020 r. </a:t>
            </a:r>
            <a:r>
              <a:rPr lang="pl-PL" dirty="0"/>
              <a:t>osiągnął rekordowo niski poziom </a:t>
            </a:r>
            <a:r>
              <a:rPr lang="pl-PL" b="1" dirty="0"/>
              <a:t>zaledwie 32%. </a:t>
            </a:r>
            <a:r>
              <a:rPr lang="pl-PL" dirty="0"/>
              <a:t>Dodatkowo matura z historii jest mało populara wśród maturzystów.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539552" y="141277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Popularność matury z historii od kilku lat utrzymuje się na stałym, dość niskim poziomie, wynoszącym </a:t>
            </a:r>
            <a:r>
              <a:rPr lang="pl-PL" b="1" dirty="0"/>
              <a:t>około 7% z ogólnej </a:t>
            </a:r>
            <a:r>
              <a:rPr lang="pl-PL" dirty="0"/>
              <a:t>liczby maturzystów. Początkowo, tj. w momencie wprowadzenia nowej formuły </a:t>
            </a:r>
            <a:r>
              <a:rPr lang="pl-PL" b="1" dirty="0"/>
              <a:t>w 2005 </a:t>
            </a:r>
            <a:r>
              <a:rPr lang="pl-PL" dirty="0"/>
              <a:t>r.,  matura z historii cieszyła się dużą popularnością. Gdy po raz pierwszy przeprowadzono maturę z historii w nowej formule, wybrało ją </a:t>
            </a:r>
            <a:r>
              <a:rPr lang="pl-PL" b="1" dirty="0"/>
              <a:t>aż 21% maturzystów</a:t>
            </a:r>
            <a:r>
              <a:rPr lang="pl-PL" dirty="0"/>
              <a:t>. </a:t>
            </a:r>
            <a:r>
              <a:rPr lang="pl-PL" dirty="0" smtClean="0"/>
              <a:t>Jednak </a:t>
            </a:r>
            <a:r>
              <a:rPr lang="pl-PL" dirty="0"/>
              <a:t>z roku na rok następował wyraźny spadek zainteresowania tym przedmiotem, by </a:t>
            </a:r>
            <a:r>
              <a:rPr lang="pl-PL" b="1" dirty="0"/>
              <a:t>w 2014 </a:t>
            </a:r>
            <a:r>
              <a:rPr lang="pl-PL" dirty="0"/>
              <a:t>osiągnąć minimum, wtedy historię zdawało zaledwie </a:t>
            </a:r>
            <a:r>
              <a:rPr lang="pl-PL" b="1" dirty="0"/>
              <a:t>5,45% </a:t>
            </a:r>
            <a:r>
              <a:rPr lang="pl-PL" dirty="0"/>
              <a:t>maturzystów.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" r="5521"/>
          <a:stretch/>
        </p:blipFill>
        <p:spPr bwMode="auto">
          <a:xfrm>
            <a:off x="107503" y="4150219"/>
            <a:ext cx="4320481" cy="258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0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65220" cy="450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4" y="2060847"/>
            <a:ext cx="8831176" cy="309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4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683152" cy="401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3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03542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83568" y="1268760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Pomiędzy grudniem 2020 r. a majem 2021 r. OKE przeprowadzą szkolenia dla egzaminatorów dotyczące sprawdzania prac egzaminacyjnych w 2021 r.</a:t>
            </a:r>
          </a:p>
          <a:p>
            <a:pPr marL="342900" indent="-342900">
              <a:buAutoNum type="arabicPeriod"/>
            </a:pPr>
            <a:r>
              <a:rPr lang="pl-PL" dirty="0" smtClean="0"/>
              <a:t>W marcu 2021 r. będzie miał miejsce maturalny egzamin próbny</a:t>
            </a:r>
            <a:r>
              <a:rPr lang="pl-PL" b="1" dirty="0" smtClean="0"/>
              <a:t>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01951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259632" y="1268760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Na każdym wyższym etapie edukacyjnym obowiązują wymagania z etapów poprzednich, dlatego należy zapoznać się nie tylko z podstawą do konkretnego etapu edukacyjnego, ale i z wymaganiami do wcześniejszych etapów.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39552" y="736111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Zasada kumulatywności</a:t>
            </a:r>
            <a:endParaRPr lang="pl-PL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28" y="2746088"/>
            <a:ext cx="471058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199</TotalTime>
  <Words>543</Words>
  <Application>Microsoft Office PowerPoint</Application>
  <PresentationFormat>Pokaz na ekranie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Apteka</vt:lpstr>
      <vt:lpstr>Zmiany w wymaganiach maturalnych z historii rok 2021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Inne przykłady usunięć wraz z uzasadnieniem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DELL</cp:lastModifiedBy>
  <cp:revision>15</cp:revision>
  <dcterms:created xsi:type="dcterms:W3CDTF">2021-01-17T09:35:09Z</dcterms:created>
  <dcterms:modified xsi:type="dcterms:W3CDTF">2021-01-17T16:00:22Z</dcterms:modified>
</cp:coreProperties>
</file>